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a:pPr/>
          </a:p>
        </p:txBody>
      </p:sp>
      <p:sp>
        <p:nvSpPr>
          <p:cNvPr id="127" name="Shape 1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14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12014199" y="13004800"/>
            <a:ext cx="409780"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4.tif"/><Relationship Id="rId4" Type="http://schemas.openxmlformats.org/officeDocument/2006/relationships/image" Target="../media/image5.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5.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6.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openforcefield.org/force-fields/force-fields/"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11/18/2024"/>
          <p:cNvSpPr txBox="1"/>
          <p:nvPr>
            <p:ph type="title"/>
          </p:nvPr>
        </p:nvSpPr>
        <p:spPr>
          <a:prstGeom prst="rect">
            <a:avLst/>
          </a:prstGeom>
        </p:spPr>
        <p:txBody>
          <a:bodyPr/>
          <a:lstStyle/>
          <a:p>
            <a:pPr/>
            <a:r>
              <a:t>11/18/2024</a:t>
            </a:r>
          </a:p>
        </p:txBody>
      </p:sp>
      <p:sp>
        <p:nvSpPr>
          <p:cNvPr id="130" name="Today’s lecture is intended to help you achieve the following learning objective: Explain the concept of regions related to a QM/MM calculation. Compare and contrast QM/MM with molecular mechanics.…"/>
          <p:cNvSpPr txBox="1"/>
          <p:nvPr>
            <p:ph type="body" idx="1"/>
          </p:nvPr>
        </p:nvSpPr>
        <p:spPr>
          <a:prstGeom prst="rect">
            <a:avLst/>
          </a:prstGeom>
        </p:spPr>
        <p:txBody>
          <a:bodyPr/>
          <a:lstStyle/>
          <a:p>
            <a:pPr marL="487715" indent="-487715" defTabSz="649009">
              <a:defRPr sz="3950"/>
            </a:pPr>
            <a:r>
              <a:t>Today’s lecture is intended to help you achieve the following learning objective: Explain the concept of regions related to a QM/MM calculation. Compare and contrast QM/MM with molecular mechanics.</a:t>
            </a:r>
          </a:p>
          <a:p>
            <a:pPr marL="487715" indent="-487715" defTabSz="649009">
              <a:defRPr sz="3950"/>
            </a:pPr>
          </a:p>
          <a:p>
            <a:pPr marL="487715" indent="-487715" defTabSz="649009">
              <a:defRPr sz="3950"/>
            </a:pPr>
            <a:r>
              <a:t>Molecular Mechanics Force Fields</a:t>
            </a:r>
          </a:p>
          <a:p>
            <a:pPr marL="487715" indent="-487715" defTabSz="649009">
              <a:defRPr sz="3950"/>
            </a:pPr>
          </a:p>
          <a:p>
            <a:pPr marL="487715" indent="-487715" defTabSz="649009">
              <a:defRPr sz="3950"/>
            </a:pPr>
            <a:r>
              <a:t>Quantum Mechanics versus Molecular Mechanics</a:t>
            </a:r>
          </a:p>
          <a:p>
            <a:pPr lvl="1" marL="838870" indent="-487715" defTabSz="649009">
              <a:defRPr sz="3950"/>
            </a:pPr>
            <a:r>
              <a:t>Differences between molecular mechanics and quantum mechanics?</a:t>
            </a:r>
          </a:p>
          <a:p>
            <a:pPr marL="487715" indent="-487715" defTabSz="649009">
              <a:defRPr sz="3950"/>
            </a:pPr>
          </a:p>
          <a:p>
            <a:pPr marL="487715" indent="-487715" defTabSz="649009">
              <a:defRPr sz="3950"/>
            </a:pPr>
            <a:r>
              <a:t>Quantum Mechanics/Molecular Mechanics calculations</a:t>
            </a:r>
          </a:p>
          <a:p>
            <a:pPr lvl="1" marL="838870" indent="-487715" defTabSz="649009">
              <a:defRPr sz="3950"/>
            </a:pPr>
            <a:r>
              <a:t>The 2013 Nobel Prize in Chemistry</a:t>
            </a:r>
          </a:p>
          <a:p>
            <a:pPr lvl="1" marL="838870" indent="-487715" defTabSz="649009">
              <a:defRPr sz="3950"/>
            </a:pPr>
            <a:r>
              <a:t>How do hybrid calculations overcome the limitations of QM and MM?</a:t>
            </a:r>
          </a:p>
          <a:p>
            <a:pPr lvl="1" marL="838870" indent="-487715" defTabSz="649009">
              <a:defRPr sz="3950"/>
            </a:pPr>
            <a:r>
              <a:t>The QM/MM Hamiltonian</a:t>
            </a:r>
          </a:p>
          <a:p>
            <a:pPr lvl="1" marL="838870" indent="-487715" defTabSz="649009">
              <a:defRPr sz="3950"/>
            </a:pPr>
            <a:r>
              <a:t>Factors in selecting the QM region</a:t>
            </a:r>
          </a:p>
          <a:p>
            <a:pPr lvl="1" marL="838870" indent="-487715" defTabSz="649009">
              <a:defRPr sz="3950"/>
            </a:pPr>
          </a:p>
          <a:p>
            <a:pPr marL="487715" indent="-487715" defTabSz="649009">
              <a:defRPr sz="3950"/>
            </a:pPr>
            <a:r>
              <a:t>QM/MM exercise</a:t>
            </a:r>
          </a:p>
        </p:txBody>
      </p:sp>
      <p:sp>
        <p:nvSpPr>
          <p:cNvPr id="13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Image" descr="Image"/>
          <p:cNvPicPr>
            <a:picLocks noChangeAspect="1"/>
          </p:cNvPicPr>
          <p:nvPr/>
        </p:nvPicPr>
        <p:blipFill>
          <a:blip r:embed="rId2">
            <a:extLst/>
          </a:blip>
          <a:srcRect l="0" t="2113" r="0" b="21170"/>
          <a:stretch>
            <a:fillRect/>
          </a:stretch>
        </p:blipFill>
        <p:spPr>
          <a:xfrm>
            <a:off x="11747100" y="-2639"/>
            <a:ext cx="12646522" cy="13721278"/>
          </a:xfrm>
          <a:prstGeom prst="rect">
            <a:avLst/>
          </a:prstGeom>
          <a:ln w="12700">
            <a:miter lim="400000"/>
          </a:ln>
        </p:spPr>
      </p:pic>
      <p:pic>
        <p:nvPicPr>
          <p:cNvPr id="185" name="Portrait_of_Sir_Isaac_Newton,_1689.jpg" descr="Portrait_of_Sir_Isaac_Newton,_1689.jpg"/>
          <p:cNvPicPr>
            <a:picLocks noChangeAspect="1"/>
          </p:cNvPicPr>
          <p:nvPr/>
        </p:nvPicPr>
        <p:blipFill>
          <a:blip r:embed="rId3">
            <a:extLst/>
          </a:blip>
          <a:srcRect l="0" t="0" r="0" b="3069"/>
          <a:stretch>
            <a:fillRect/>
          </a:stretch>
        </p:blipFill>
        <p:spPr>
          <a:xfrm>
            <a:off x="-3470" y="0"/>
            <a:ext cx="11750401" cy="13716001"/>
          </a:xfrm>
          <a:prstGeom prst="rect">
            <a:avLst/>
          </a:prstGeom>
          <a:ln w="12700">
            <a:miter lim="400000"/>
          </a:ln>
        </p:spPr>
      </p:pic>
      <p:sp>
        <p:nvSpPr>
          <p:cNvPr id="186" name="Molecular mechanics vs Quantum mechanics"/>
          <p:cNvSpPr txBox="1"/>
          <p:nvPr>
            <p:ph type="title"/>
          </p:nvPr>
        </p:nvSpPr>
        <p:spPr>
          <a:prstGeom prst="rect">
            <a:avLst/>
          </a:prstGeom>
        </p:spPr>
        <p:txBody>
          <a:bodyPr/>
          <a:lstStyle/>
          <a:p>
            <a:pPr defTabSz="607933">
              <a:defRPr sz="8288">
                <a:solidFill>
                  <a:srgbClr val="FFFFFF"/>
                </a:solidFill>
              </a:defRPr>
            </a:pPr>
            <a:r>
              <a:rPr u="sng"/>
              <a:t>Molecular mechanics</a:t>
            </a:r>
            <a:r>
              <a:t> vs </a:t>
            </a:r>
            <a:r>
              <a:rPr u="sng"/>
              <a:t>Quantum mechanics</a:t>
            </a:r>
          </a:p>
        </p:txBody>
      </p:sp>
      <p:sp>
        <p:nvSpPr>
          <p:cNvPr id="187" name="inputs…"/>
          <p:cNvSpPr txBox="1"/>
          <p:nvPr>
            <p:ph type="body" sz="half" idx="1"/>
          </p:nvPr>
        </p:nvSpPr>
        <p:spPr>
          <a:xfrm>
            <a:off x="635000" y="3175000"/>
            <a:ext cx="11430000" cy="9842500"/>
          </a:xfrm>
          <a:prstGeom prst="rect">
            <a:avLst/>
          </a:prstGeom>
        </p:spPr>
        <p:txBody>
          <a:bodyPr/>
          <a:lstStyle/>
          <a:p>
            <a:pPr>
              <a:defRPr>
                <a:solidFill>
                  <a:srgbClr val="FFFFFF"/>
                </a:solidFill>
              </a:defRPr>
            </a:pPr>
            <a:r>
              <a:t>inputs </a:t>
            </a:r>
          </a:p>
          <a:p>
            <a:pPr lvl="1">
              <a:defRPr>
                <a:solidFill>
                  <a:srgbClr val="FFFFFF"/>
                </a:solidFill>
              </a:defRPr>
            </a:pPr>
            <a:r>
              <a:t>coordinates</a:t>
            </a:r>
          </a:p>
          <a:p>
            <a:pPr lvl="1">
              <a:defRPr>
                <a:solidFill>
                  <a:srgbClr val="FFFFFF"/>
                </a:solidFill>
              </a:defRPr>
            </a:pPr>
            <a:r>
              <a:t>force field functions</a:t>
            </a:r>
          </a:p>
          <a:p>
            <a:pPr lvl="1">
              <a:defRPr>
                <a:solidFill>
                  <a:srgbClr val="FFFFFF"/>
                </a:solidFill>
              </a:defRPr>
            </a:pPr>
            <a:r>
              <a:t>force field parameters, including partial charge</a:t>
            </a:r>
          </a:p>
          <a:p>
            <a:pPr>
              <a:defRPr>
                <a:solidFill>
                  <a:srgbClr val="FFFFFF"/>
                </a:solidFill>
              </a:defRPr>
            </a:pPr>
            <a:r>
              <a:t>outputs</a:t>
            </a:r>
          </a:p>
          <a:p>
            <a:pPr lvl="1">
              <a:defRPr>
                <a:solidFill>
                  <a:srgbClr val="FFFFFF"/>
                </a:solidFill>
              </a:defRPr>
            </a:pPr>
            <a:r>
              <a:t>energy</a:t>
            </a:r>
          </a:p>
          <a:p>
            <a:pPr lvl="1">
              <a:defRPr>
                <a:solidFill>
                  <a:srgbClr val="FFFFFF"/>
                </a:solidFill>
              </a:defRPr>
            </a:pPr>
            <a:r>
              <a:t>electron density (from coordinates and partial charge)</a:t>
            </a:r>
          </a:p>
          <a:p>
            <a:pPr>
              <a:defRPr>
                <a:solidFill>
                  <a:srgbClr val="FFFFFF"/>
                </a:solidFill>
              </a:defRPr>
            </a:pPr>
            <a:r>
              <a:t>fast approximation to QM</a:t>
            </a:r>
          </a:p>
          <a:p>
            <a:pPr>
              <a:defRPr>
                <a:solidFill>
                  <a:srgbClr val="FFFFFF"/>
                </a:solidFill>
              </a:defRPr>
            </a:pPr>
            <a:r>
              <a:t>energy is differentiable</a:t>
            </a:r>
          </a:p>
        </p:txBody>
      </p:sp>
      <p:sp>
        <p:nvSpPr>
          <p:cNvPr id="1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189" name="inputs…"/>
          <p:cNvSpPr txBox="1"/>
          <p:nvPr/>
        </p:nvSpPr>
        <p:spPr>
          <a:xfrm>
            <a:off x="12065447" y="3175000"/>
            <a:ext cx="11430001"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marL="617361" indent="-617361" algn="l">
              <a:buSzPct val="75000"/>
              <a:buChar char="•"/>
              <a:defRPr sz="5000">
                <a:solidFill>
                  <a:srgbClr val="FFFFFF"/>
                </a:solidFill>
                <a:latin typeface="+mn-lt"/>
                <a:ea typeface="+mn-ea"/>
                <a:cs typeface="+mn-cs"/>
                <a:sym typeface="Helvetica Light"/>
              </a:defRPr>
            </a:pPr>
            <a:r>
              <a:t>inputs</a:t>
            </a:r>
          </a:p>
          <a:p>
            <a:pPr lvl="1" marL="1061861" indent="-617361" algn="l">
              <a:buSzPct val="75000"/>
              <a:buChar char="•"/>
              <a:defRPr sz="5000">
                <a:solidFill>
                  <a:srgbClr val="FFFFFF"/>
                </a:solidFill>
                <a:latin typeface="+mn-lt"/>
                <a:ea typeface="+mn-ea"/>
                <a:cs typeface="+mn-cs"/>
                <a:sym typeface="Helvetica Light"/>
              </a:defRPr>
            </a:pPr>
            <a:r>
              <a:t>coordinates</a:t>
            </a:r>
          </a:p>
          <a:p>
            <a:pPr lvl="1" marL="1061861" indent="-617361" algn="l">
              <a:buSzPct val="75000"/>
              <a:buChar char="•"/>
              <a:defRPr sz="5000">
                <a:solidFill>
                  <a:srgbClr val="FFFFFF"/>
                </a:solidFill>
                <a:latin typeface="+mn-lt"/>
                <a:ea typeface="+mn-ea"/>
                <a:cs typeface="+mn-cs"/>
                <a:sym typeface="Helvetica Light"/>
              </a:defRPr>
            </a:pPr>
            <a:r>
              <a:t>net charge</a:t>
            </a:r>
          </a:p>
          <a:p>
            <a:pPr lvl="1" marL="1061861" indent="-617361" algn="l">
              <a:buSzPct val="75000"/>
              <a:buChar char="•"/>
              <a:defRPr sz="5000">
                <a:solidFill>
                  <a:srgbClr val="FFFFFF"/>
                </a:solidFill>
                <a:latin typeface="+mn-lt"/>
                <a:ea typeface="+mn-ea"/>
                <a:cs typeface="+mn-cs"/>
                <a:sym typeface="Helvetica Light"/>
              </a:defRPr>
            </a:pPr>
            <a:r>
              <a:t>total spin</a:t>
            </a:r>
          </a:p>
          <a:p>
            <a:pPr lvl="1" marL="1061861" indent="-617361" algn="l">
              <a:buSzPct val="75000"/>
              <a:buChar char="•"/>
              <a:defRPr sz="5000">
                <a:solidFill>
                  <a:srgbClr val="FFFFFF"/>
                </a:solidFill>
                <a:latin typeface="+mn-lt"/>
                <a:ea typeface="+mn-ea"/>
                <a:cs typeface="+mn-cs"/>
                <a:sym typeface="Helvetica Light"/>
              </a:defRPr>
            </a:pPr>
            <a:r>
              <a:t>basis set</a:t>
            </a:r>
          </a:p>
          <a:p>
            <a:pPr marL="617361" indent="-617361" algn="l">
              <a:buSzPct val="75000"/>
              <a:buChar char="•"/>
              <a:defRPr sz="5000">
                <a:solidFill>
                  <a:srgbClr val="FFFFFF"/>
                </a:solidFill>
                <a:latin typeface="+mn-lt"/>
                <a:ea typeface="+mn-ea"/>
                <a:cs typeface="+mn-cs"/>
                <a:sym typeface="Helvetica Light"/>
              </a:defRPr>
            </a:pPr>
            <a:r>
              <a:t>outputs</a:t>
            </a:r>
          </a:p>
          <a:p>
            <a:pPr lvl="1" marL="1061861" indent="-617361" algn="l">
              <a:buSzPct val="75000"/>
              <a:buChar char="•"/>
              <a:defRPr sz="5000">
                <a:solidFill>
                  <a:srgbClr val="FFFFFF"/>
                </a:solidFill>
                <a:latin typeface="+mn-lt"/>
                <a:ea typeface="+mn-ea"/>
                <a:cs typeface="+mn-cs"/>
                <a:sym typeface="Helvetica Light"/>
              </a:defRPr>
            </a:pPr>
            <a:r>
              <a:t>energy</a:t>
            </a:r>
          </a:p>
          <a:p>
            <a:pPr lvl="1" marL="1061861" indent="-617361" algn="l">
              <a:buSzPct val="75000"/>
              <a:buChar char="•"/>
              <a:defRPr sz="5000">
                <a:solidFill>
                  <a:srgbClr val="FFFFFF"/>
                </a:solidFill>
                <a:latin typeface="+mn-lt"/>
                <a:ea typeface="+mn-ea"/>
                <a:cs typeface="+mn-cs"/>
                <a:sym typeface="Helvetica Light"/>
              </a:defRPr>
            </a:pPr>
            <a:r>
              <a:t>wave function, which yields electron density and other properties</a:t>
            </a:r>
          </a:p>
          <a:p>
            <a:pPr marL="617361" indent="-617361" algn="l">
              <a:buSzPct val="75000"/>
              <a:buChar char="•"/>
              <a:defRPr sz="5000">
                <a:solidFill>
                  <a:srgbClr val="FFFFFF"/>
                </a:solidFill>
                <a:latin typeface="+mn-lt"/>
                <a:ea typeface="+mn-ea"/>
                <a:cs typeface="+mn-cs"/>
                <a:sym typeface="Helvetica Light"/>
              </a:defRPr>
            </a:pPr>
            <a:r>
              <a:t>highly accurate in gas phase</a:t>
            </a:r>
          </a:p>
          <a:p>
            <a:pPr marL="617361" indent="-617361" algn="l">
              <a:buSzPct val="75000"/>
              <a:buChar char="•"/>
              <a:defRPr sz="5000">
                <a:solidFill>
                  <a:srgbClr val="FFFFFF"/>
                </a:solidFill>
                <a:latin typeface="+mn-lt"/>
                <a:ea typeface="+mn-ea"/>
                <a:cs typeface="+mn-cs"/>
                <a:sym typeface="Helvetica Light"/>
              </a:defRPr>
            </a:pPr>
            <a:r>
              <a:t>philosophically confusing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7">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87">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87">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87">
                                            <p:txEl>
                                              <p:pRg st="3" end="3"/>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2" fill="hold">
                                  <p:stCondLst>
                                    <p:cond delay="0"/>
                                  </p:stCondLst>
                                  <p:iterate type="el" backwards="0">
                                    <p:tmAbs val="0"/>
                                  </p:iterate>
                                  <p:childTnLst>
                                    <p:set>
                                      <p:cBhvr>
                                        <p:cTn id="17" fill="hold"/>
                                        <p:tgtEl>
                                          <p:spTgt spid="189">
                                            <p:bg/>
                                          </p:spTgt>
                                        </p:tgtEl>
                                        <p:attrNameLst>
                                          <p:attrName>style.visibility</p:attrName>
                                        </p:attrNameLst>
                                      </p:cBhvr>
                                      <p:to>
                                        <p:strVal val="visible"/>
                                      </p:to>
                                    </p:set>
                                  </p:childTnLst>
                                </p:cTn>
                              </p:par>
                              <p:par>
                                <p:cTn id="18" presetClass="entr" nodeType="withEffect" presetSubtype="0" presetID="1" grpId="2" fill="hold">
                                  <p:stCondLst>
                                    <p:cond delay="0"/>
                                  </p:stCondLst>
                                  <p:iterate type="el" backwards="0">
                                    <p:tmAbs val="0"/>
                                  </p:iterate>
                                  <p:childTnLst>
                                    <p:set>
                                      <p:cBhvr>
                                        <p:cTn id="19" fill="hold"/>
                                        <p:tgtEl>
                                          <p:spTgt spid="189">
                                            <p:txEl>
                                              <p:pRg st="0" end="0"/>
                                            </p:txEl>
                                          </p:spTgt>
                                        </p:tgtEl>
                                        <p:attrNameLst>
                                          <p:attrName>style.visibility</p:attrName>
                                        </p:attrNameLst>
                                      </p:cBhvr>
                                      <p:to>
                                        <p:strVal val="visible"/>
                                      </p:to>
                                    </p:set>
                                  </p:childTnLst>
                                </p:cTn>
                              </p:par>
                              <p:par>
                                <p:cTn id="20" presetClass="entr" nodeType="withEffect" presetSubtype="0" presetID="1" grpId="2" fill="hold">
                                  <p:stCondLst>
                                    <p:cond delay="0"/>
                                  </p:stCondLst>
                                  <p:iterate type="el" backwards="0">
                                    <p:tmAbs val="0"/>
                                  </p:iterate>
                                  <p:childTnLst>
                                    <p:set>
                                      <p:cBhvr>
                                        <p:cTn id="21" fill="hold"/>
                                        <p:tgtEl>
                                          <p:spTgt spid="189">
                                            <p:txEl>
                                              <p:pRg st="1" end="1"/>
                                            </p:txEl>
                                          </p:spTgt>
                                        </p:tgtEl>
                                        <p:attrNameLst>
                                          <p:attrName>style.visibility</p:attrName>
                                        </p:attrNameLst>
                                      </p:cBhvr>
                                      <p:to>
                                        <p:strVal val="visible"/>
                                      </p:to>
                                    </p:set>
                                  </p:childTnLst>
                                </p:cTn>
                              </p:par>
                              <p:par>
                                <p:cTn id="22" presetClass="entr" nodeType="withEffect" presetSubtype="0" presetID="1" grpId="2" fill="hold">
                                  <p:stCondLst>
                                    <p:cond delay="0"/>
                                  </p:stCondLst>
                                  <p:iterate type="el" backwards="0">
                                    <p:tmAbs val="0"/>
                                  </p:iterate>
                                  <p:childTnLst>
                                    <p:set>
                                      <p:cBhvr>
                                        <p:cTn id="23" fill="hold"/>
                                        <p:tgtEl>
                                          <p:spTgt spid="189">
                                            <p:txEl>
                                              <p:pRg st="2" end="2"/>
                                            </p:txEl>
                                          </p:spTgt>
                                        </p:tgtEl>
                                        <p:attrNameLst>
                                          <p:attrName>style.visibility</p:attrName>
                                        </p:attrNameLst>
                                      </p:cBhvr>
                                      <p:to>
                                        <p:strVal val="visible"/>
                                      </p:to>
                                    </p:set>
                                  </p:childTnLst>
                                </p:cTn>
                              </p:par>
                              <p:par>
                                <p:cTn id="24" presetClass="entr" nodeType="withEffect" presetSubtype="0" presetID="1" grpId="2" fill="hold">
                                  <p:stCondLst>
                                    <p:cond delay="0"/>
                                  </p:stCondLst>
                                  <p:iterate type="el" backwards="0">
                                    <p:tmAbs val="0"/>
                                  </p:iterate>
                                  <p:childTnLst>
                                    <p:set>
                                      <p:cBhvr>
                                        <p:cTn id="25" fill="hold"/>
                                        <p:tgtEl>
                                          <p:spTgt spid="189">
                                            <p:txEl>
                                              <p:pRg st="3" end="3"/>
                                            </p:txEl>
                                          </p:spTgt>
                                        </p:tgtEl>
                                        <p:attrNameLst>
                                          <p:attrName>style.visibility</p:attrName>
                                        </p:attrNameLst>
                                      </p:cBhvr>
                                      <p:to>
                                        <p:strVal val="visible"/>
                                      </p:to>
                                    </p:set>
                                  </p:childTnLst>
                                </p:cTn>
                              </p:par>
                              <p:par>
                                <p:cTn id="26" presetClass="entr" nodeType="withEffect" presetSubtype="0" presetID="1" grpId="2" fill="hold">
                                  <p:stCondLst>
                                    <p:cond delay="0"/>
                                  </p:stCondLst>
                                  <p:iterate type="el" backwards="0">
                                    <p:tmAbs val="0"/>
                                  </p:iterate>
                                  <p:childTnLst>
                                    <p:set>
                                      <p:cBhvr>
                                        <p:cTn id="27" fill="hold"/>
                                        <p:tgtEl>
                                          <p:spTgt spid="189">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1" fill="hold">
                                  <p:stCondLst>
                                    <p:cond delay="0"/>
                                  </p:stCondLst>
                                  <p:iterate type="el" backwards="0">
                                    <p:tmAbs val="0"/>
                                  </p:iterate>
                                  <p:childTnLst>
                                    <p:set>
                                      <p:cBhvr>
                                        <p:cTn id="31" fill="hold"/>
                                        <p:tgtEl>
                                          <p:spTgt spid="187">
                                            <p:txEl>
                                              <p:pRg st="4" end="4"/>
                                            </p:txEl>
                                          </p:spTgt>
                                        </p:tgtEl>
                                        <p:attrNameLst>
                                          <p:attrName>style.visibility</p:attrName>
                                        </p:attrNameLst>
                                      </p:cBhvr>
                                      <p:to>
                                        <p:strVal val="visible"/>
                                      </p:to>
                                    </p:set>
                                  </p:childTnLst>
                                </p:cTn>
                              </p:par>
                              <p:par>
                                <p:cTn id="32" presetClass="entr" nodeType="withEffect" presetSubtype="0" presetID="1" grpId="1" fill="hold">
                                  <p:stCondLst>
                                    <p:cond delay="0"/>
                                  </p:stCondLst>
                                  <p:iterate type="el" backwards="0">
                                    <p:tmAbs val="0"/>
                                  </p:iterate>
                                  <p:childTnLst>
                                    <p:set>
                                      <p:cBhvr>
                                        <p:cTn id="33" fill="hold"/>
                                        <p:tgtEl>
                                          <p:spTgt spid="187">
                                            <p:txEl>
                                              <p:pRg st="5" end="5"/>
                                            </p:txEl>
                                          </p:spTgt>
                                        </p:tgtEl>
                                        <p:attrNameLst>
                                          <p:attrName>style.visibility</p:attrName>
                                        </p:attrNameLst>
                                      </p:cBhvr>
                                      <p:to>
                                        <p:strVal val="visible"/>
                                      </p:to>
                                    </p:set>
                                  </p:childTnLst>
                                </p:cTn>
                              </p:par>
                              <p:par>
                                <p:cTn id="34" presetClass="entr" nodeType="withEffect" presetSubtype="0" presetID="1" grpId="1" fill="hold">
                                  <p:stCondLst>
                                    <p:cond delay="0"/>
                                  </p:stCondLst>
                                  <p:iterate type="el" backwards="0">
                                    <p:tmAbs val="0"/>
                                  </p:iterate>
                                  <p:childTnLst>
                                    <p:set>
                                      <p:cBhvr>
                                        <p:cTn id="35" fill="hold"/>
                                        <p:tgtEl>
                                          <p:spTgt spid="187">
                                            <p:txEl>
                                              <p:pRg st="6" end="6"/>
                                            </p:txEl>
                                          </p:spTgt>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2" fill="hold">
                                  <p:stCondLst>
                                    <p:cond delay="0"/>
                                  </p:stCondLst>
                                  <p:iterate type="el" backwards="0">
                                    <p:tmAbs val="0"/>
                                  </p:iterate>
                                  <p:childTnLst>
                                    <p:set>
                                      <p:cBhvr>
                                        <p:cTn id="38" fill="hold"/>
                                        <p:tgtEl>
                                          <p:spTgt spid="189">
                                            <p:txEl>
                                              <p:pRg st="5" end="5"/>
                                            </p:txEl>
                                          </p:spTgt>
                                        </p:tgtEl>
                                        <p:attrNameLst>
                                          <p:attrName>style.visibility</p:attrName>
                                        </p:attrNameLst>
                                      </p:cBhvr>
                                      <p:to>
                                        <p:strVal val="visible"/>
                                      </p:to>
                                    </p:set>
                                  </p:childTnLst>
                                </p:cTn>
                              </p:par>
                              <p:par>
                                <p:cTn id="39" presetClass="entr" nodeType="withEffect" presetSubtype="0" presetID="1" grpId="2" fill="hold">
                                  <p:stCondLst>
                                    <p:cond delay="0"/>
                                  </p:stCondLst>
                                  <p:iterate type="el" backwards="0">
                                    <p:tmAbs val="0"/>
                                  </p:iterate>
                                  <p:childTnLst>
                                    <p:set>
                                      <p:cBhvr>
                                        <p:cTn id="40" fill="hold"/>
                                        <p:tgtEl>
                                          <p:spTgt spid="189">
                                            <p:txEl>
                                              <p:pRg st="6" end="6"/>
                                            </p:txEl>
                                          </p:spTgt>
                                        </p:tgtEl>
                                        <p:attrNameLst>
                                          <p:attrName>style.visibility</p:attrName>
                                        </p:attrNameLst>
                                      </p:cBhvr>
                                      <p:to>
                                        <p:strVal val="visible"/>
                                      </p:to>
                                    </p:set>
                                  </p:childTnLst>
                                </p:cTn>
                              </p:par>
                              <p:par>
                                <p:cTn id="41" presetClass="entr" nodeType="withEffect" presetSubtype="0" presetID="1" grpId="2" fill="hold">
                                  <p:stCondLst>
                                    <p:cond delay="0"/>
                                  </p:stCondLst>
                                  <p:iterate type="el" backwards="0">
                                    <p:tmAbs val="0"/>
                                  </p:iterate>
                                  <p:childTnLst>
                                    <p:set>
                                      <p:cBhvr>
                                        <p:cTn id="42" fill="hold"/>
                                        <p:tgtEl>
                                          <p:spTgt spid="18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 fill="hold">
                                  <p:stCondLst>
                                    <p:cond delay="0"/>
                                  </p:stCondLst>
                                  <p:iterate type="el" backwards="0">
                                    <p:tmAbs val="0"/>
                                  </p:iterate>
                                  <p:childTnLst>
                                    <p:set>
                                      <p:cBhvr>
                                        <p:cTn id="46" fill="hold"/>
                                        <p:tgtEl>
                                          <p:spTgt spid="187">
                                            <p:txEl>
                                              <p:pRg st="7" end="7"/>
                                            </p:txEl>
                                          </p:spTgt>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2" fill="hold">
                                  <p:stCondLst>
                                    <p:cond delay="0"/>
                                  </p:stCondLst>
                                  <p:iterate type="el" backwards="0">
                                    <p:tmAbs val="0"/>
                                  </p:iterate>
                                  <p:childTnLst>
                                    <p:set>
                                      <p:cBhvr>
                                        <p:cTn id="49" fill="hold"/>
                                        <p:tgtEl>
                                          <p:spTgt spid="189">
                                            <p:txEl>
                                              <p:pRg st="8" end="8"/>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 fill="hold">
                                  <p:stCondLst>
                                    <p:cond delay="0"/>
                                  </p:stCondLst>
                                  <p:iterate type="el" backwards="0">
                                    <p:tmAbs val="0"/>
                                  </p:iterate>
                                  <p:childTnLst>
                                    <p:set>
                                      <p:cBhvr>
                                        <p:cTn id="53" fill="hold"/>
                                        <p:tgtEl>
                                          <p:spTgt spid="187">
                                            <p:txEl>
                                              <p:pRg st="8" end="8"/>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0" presetID="1" grpId="2" fill="hold">
                                  <p:stCondLst>
                                    <p:cond delay="0"/>
                                  </p:stCondLst>
                                  <p:iterate type="el" backwards="0">
                                    <p:tmAbs val="0"/>
                                  </p:iterate>
                                  <p:childTnLst>
                                    <p:set>
                                      <p:cBhvr>
                                        <p:cTn id="57" fill="hold"/>
                                        <p:tgtEl>
                                          <p:spTgt spid="189">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7" grpId="1"/>
      <p:bldP build="p" bldLvl="1" animBg="1" rev="0" advAuto="0" spid="189"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92" name="Table 6"/>
          <p:cNvGraphicFramePr/>
          <p:nvPr/>
        </p:nvGraphicFramePr>
        <p:xfrm>
          <a:off x="1369326" y="3094460"/>
          <a:ext cx="19355187" cy="10355266"/>
        </p:xfrm>
        <a:graphic xmlns:a="http://schemas.openxmlformats.org/drawingml/2006/main">
          <a:graphicData uri="http://schemas.openxmlformats.org/drawingml/2006/table">
            <a:tbl>
              <a:tblPr firstCol="0" firstRow="1" lastCol="0" lastRow="0" bandCol="0" bandRow="0" rtl="0">
                <a:tableStyleId>{CF821DB8-F4EB-4A41-A1BA-3FCAFE7338EE}</a:tableStyleId>
              </a:tblPr>
              <a:tblGrid>
                <a:gridCol w="15295347"/>
                <a:gridCol w="3175000"/>
                <a:gridCol w="3175000"/>
              </a:tblGrid>
              <a:tr h="1492903">
                <a:tc>
                  <a:txBody>
                    <a:bodyPr/>
                    <a:lstStyle/>
                    <a:p>
                      <a:pPr>
                        <a:defRPr b="0" sz="1800">
                          <a:solidFill>
                            <a:srgbClr val="000000"/>
                          </a:solidFill>
                        </a:defRPr>
                      </a:pPr>
                      <a:r>
                        <a:rPr b="1" sz="11200">
                          <a:sym typeface="Helvetica"/>
                        </a:rPr>
                        <a:t>Property</a:t>
                      </a:r>
                    </a:p>
                  </a:txBody>
                  <a:tcPr marL="45720" marR="45720" marT="45720" marB="45720" anchor="ctr" anchorCtr="0" horzOverflow="overflow">
                    <a:lnL w="12700">
                      <a:miter lim="400000"/>
                    </a:lnL>
                  </a:tcPr>
                </a:tc>
                <a:tc>
                  <a:txBody>
                    <a:bodyPr/>
                    <a:lstStyle/>
                    <a:p>
                      <a:pPr>
                        <a:defRPr b="0" sz="1800">
                          <a:solidFill>
                            <a:srgbClr val="000000"/>
                          </a:solidFill>
                        </a:defRPr>
                      </a:pPr>
                      <a:r>
                        <a:rPr b="1" sz="11200">
                          <a:sym typeface="Helvetica"/>
                        </a:rPr>
                        <a:t>MM</a:t>
                      </a:r>
                    </a:p>
                  </a:txBody>
                  <a:tcPr marL="45720" marR="45720" marT="45720" marB="45720" anchor="ctr" anchorCtr="0" horzOverflow="overflow"/>
                </a:tc>
                <a:tc>
                  <a:txBody>
                    <a:bodyPr/>
                    <a:lstStyle/>
                    <a:p>
                      <a:pPr>
                        <a:defRPr b="0" sz="1800">
                          <a:solidFill>
                            <a:srgbClr val="000000"/>
                          </a:solidFill>
                        </a:defRPr>
                      </a:pPr>
                      <a:r>
                        <a:rPr b="1" sz="11200">
                          <a:sym typeface="Helvetica"/>
                        </a:rPr>
                        <a:t>QM</a:t>
                      </a:r>
                    </a:p>
                  </a:txBody>
                  <a:tcPr marL="45720" marR="45720" marT="45720" marB="45720" anchor="ctr" anchorCtr="0" horzOverflow="overflow">
                    <a:lnR w="12700">
                      <a:miter lim="400000"/>
                    </a:lnR>
                  </a:tcPr>
                </a:tc>
              </a:tr>
              <a:tr h="716005">
                <a:tc>
                  <a:txBody>
                    <a:bodyPr/>
                    <a:lstStyle/>
                    <a:p>
                      <a:pPr algn="l">
                        <a:defRPr sz="1800"/>
                      </a:pPr>
                      <a:r>
                        <a:rPr sz="5000"/>
                        <a:t>Separate models of nuclei and electrons</a:t>
                      </a:r>
                    </a:p>
                  </a:txBody>
                  <a:tcPr marL="45720" marR="45720" marT="45720" marB="45720" anchor="ctr" anchorCtr="0" horzOverflow="overflow"/>
                </a:tc>
                <a:tc>
                  <a:txBody>
                    <a:bodyPr/>
                    <a:lstStyle/>
                    <a:p>
                      <a:pPr>
                        <a:defRPr sz="5000"/>
                      </a:pPr>
                    </a:p>
                  </a:txBody>
                  <a:tcPr marL="45720" marR="45720" marT="45720" marB="45720" anchor="ctr" anchorCtr="0" horzOverflow="overflow"/>
                </a:tc>
                <a:tc>
                  <a:txBody>
                    <a:bodyPr/>
                    <a:lstStyle/>
                    <a:p>
                      <a:pPr>
                        <a:defRPr sz="1800"/>
                      </a:pPr>
                      <a:r>
                        <a:rPr sz="5000"/>
                        <a:t>X</a:t>
                      </a:r>
                    </a:p>
                  </a:txBody>
                  <a:tcPr marL="45720" marR="45720" marT="45720" marB="45720" anchor="ctr" anchorCtr="0" horzOverflow="overflow"/>
                </a:tc>
              </a:tr>
              <a:tr h="716005">
                <a:tc>
                  <a:txBody>
                    <a:bodyPr/>
                    <a:lstStyle/>
                    <a:p>
                      <a:pPr algn="l">
                        <a:defRPr sz="1800"/>
                      </a:pPr>
                      <a:r>
                        <a:rPr sz="5000"/>
                        <a:t>Energy depends on nuclei not electron positions</a:t>
                      </a:r>
                    </a:p>
                  </a:txBody>
                  <a:tcPr marL="45720" marR="45720" marT="45720" marB="45720" anchor="ctr" anchorCtr="0" horzOverflow="overflow"/>
                </a:tc>
                <a:tc>
                  <a:txBody>
                    <a:bodyPr/>
                    <a:lstStyle/>
                    <a:p>
                      <a:pPr>
                        <a:defRPr sz="1800"/>
                      </a:pPr>
                      <a:r>
                        <a:rPr sz="5000"/>
                        <a:t>X</a:t>
                      </a:r>
                    </a:p>
                  </a:txBody>
                  <a:tcPr marL="45720" marR="45720" marT="45720" marB="45720" anchor="ctr" anchorCtr="0" horzOverflow="overflow"/>
                </a:tc>
                <a:tc>
                  <a:txBody>
                    <a:bodyPr/>
                    <a:lstStyle/>
                    <a:p>
                      <a:pPr>
                        <a:defRPr sz="5000"/>
                      </a:pPr>
                    </a:p>
                  </a:txBody>
                  <a:tcPr marL="45720" marR="45720" marT="45720" marB="45720" anchor="ctr" anchorCtr="0" horzOverflow="overflow"/>
                </a:tc>
              </a:tr>
              <a:tr h="716005">
                <a:tc>
                  <a:txBody>
                    <a:bodyPr/>
                    <a:lstStyle/>
                    <a:p>
                      <a:pPr algn="l">
                        <a:defRPr sz="1800"/>
                      </a:pPr>
                      <a:r>
                        <a:rPr sz="5000"/>
                        <a:t>Faster</a:t>
                      </a:r>
                    </a:p>
                  </a:txBody>
                  <a:tcPr marL="45720" marR="45720" marT="45720" marB="45720" anchor="ctr" anchorCtr="0" horzOverflow="overflow"/>
                </a:tc>
                <a:tc>
                  <a:txBody>
                    <a:bodyPr/>
                    <a:lstStyle/>
                    <a:p>
                      <a:pPr>
                        <a:defRPr sz="1800"/>
                      </a:pPr>
                      <a:r>
                        <a:rPr sz="5000"/>
                        <a:t>X</a:t>
                      </a:r>
                    </a:p>
                  </a:txBody>
                  <a:tcPr marL="45720" marR="45720" marT="45720" marB="45720" anchor="ctr" anchorCtr="0" horzOverflow="overflow"/>
                </a:tc>
                <a:tc>
                  <a:txBody>
                    <a:bodyPr/>
                    <a:lstStyle/>
                    <a:p>
                      <a:pPr>
                        <a:defRPr sz="5000"/>
                      </a:pPr>
                    </a:p>
                  </a:txBody>
                  <a:tcPr marL="45720" marR="45720" marT="45720" marB="45720" anchor="ctr" anchorCtr="0" horzOverflow="overflow"/>
                </a:tc>
              </a:tr>
              <a:tr h="716005">
                <a:tc>
                  <a:txBody>
                    <a:bodyPr/>
                    <a:lstStyle/>
                    <a:p>
                      <a:pPr algn="l">
                        <a:defRPr sz="1800"/>
                      </a:pPr>
                      <a:r>
                        <a:rPr sz="5000"/>
                        <a:t>Electrons may be delocalized</a:t>
                      </a:r>
                    </a:p>
                  </a:txBody>
                  <a:tcPr marL="45720" marR="45720" marT="45720" marB="45720" anchor="ctr" anchorCtr="0" horzOverflow="overflow"/>
                </a:tc>
                <a:tc>
                  <a:txBody>
                    <a:bodyPr/>
                    <a:lstStyle/>
                    <a:p>
                      <a:pPr>
                        <a:defRPr sz="5000"/>
                      </a:pPr>
                    </a:p>
                  </a:txBody>
                  <a:tcPr marL="45720" marR="45720" marT="45720" marB="45720" anchor="ctr" anchorCtr="0" horzOverflow="overflow"/>
                </a:tc>
                <a:tc>
                  <a:txBody>
                    <a:bodyPr/>
                    <a:lstStyle/>
                    <a:p>
                      <a:pPr>
                        <a:defRPr sz="1800"/>
                      </a:pPr>
                      <a:r>
                        <a:rPr sz="5000"/>
                        <a:t>X</a:t>
                      </a:r>
                    </a:p>
                  </a:txBody>
                  <a:tcPr marL="45720" marR="45720" marT="45720" marB="45720" anchor="ctr" anchorCtr="0" horzOverflow="overflow"/>
                </a:tc>
              </a:tr>
              <a:tr h="716005">
                <a:tc>
                  <a:txBody>
                    <a:bodyPr/>
                    <a:lstStyle/>
                    <a:p>
                      <a:pPr algn="l">
                        <a:defRPr sz="1800"/>
                      </a:pPr>
                      <a:r>
                        <a:rPr sz="5000"/>
                        <a:t>Explicit electron – electron interactions</a:t>
                      </a:r>
                    </a:p>
                  </a:txBody>
                  <a:tcPr marL="45720" marR="45720" marT="45720" marB="45720" anchor="ctr" anchorCtr="0" horzOverflow="overflow"/>
                </a:tc>
                <a:tc>
                  <a:txBody>
                    <a:bodyPr/>
                    <a:lstStyle/>
                    <a:p>
                      <a:pPr>
                        <a:defRPr sz="5000"/>
                      </a:pPr>
                    </a:p>
                  </a:txBody>
                  <a:tcPr marL="45720" marR="45720" marT="45720" marB="45720" anchor="ctr" anchorCtr="0" horzOverflow="overflow"/>
                </a:tc>
                <a:tc>
                  <a:txBody>
                    <a:bodyPr/>
                    <a:lstStyle/>
                    <a:p>
                      <a:pPr>
                        <a:defRPr sz="1800"/>
                      </a:pPr>
                      <a:r>
                        <a:rPr sz="5000"/>
                        <a:t>X</a:t>
                      </a:r>
                    </a:p>
                  </a:txBody>
                  <a:tcPr marL="45720" marR="45720" marT="45720" marB="45720" anchor="ctr" anchorCtr="0" horzOverflow="overflow"/>
                </a:tc>
              </a:tr>
              <a:tr h="1345923">
                <a:tc>
                  <a:txBody>
                    <a:bodyPr/>
                    <a:lstStyle/>
                    <a:p>
                      <a:pPr algn="l">
                        <a:defRPr sz="1800"/>
                      </a:pPr>
                      <a:r>
                        <a:rPr sz="5000"/>
                        <a:t>Differentiable energy function facilitates optimization and molecular mechanics</a:t>
                      </a:r>
                    </a:p>
                  </a:txBody>
                  <a:tcPr marL="45720" marR="45720" marT="45720" marB="45720" anchor="ctr" anchorCtr="0" horzOverflow="overflow"/>
                </a:tc>
                <a:tc>
                  <a:txBody>
                    <a:bodyPr/>
                    <a:lstStyle/>
                    <a:p>
                      <a:pPr>
                        <a:defRPr sz="1800"/>
                      </a:pPr>
                      <a:r>
                        <a:rPr sz="5000"/>
                        <a:t>X</a:t>
                      </a:r>
                    </a:p>
                  </a:txBody>
                  <a:tcPr marL="45720" marR="45720" marT="45720" marB="45720" anchor="ctr" anchorCtr="0" horzOverflow="overflow"/>
                </a:tc>
                <a:tc>
                  <a:txBody>
                    <a:bodyPr/>
                    <a:lstStyle/>
                    <a:p>
                      <a:pPr>
                        <a:defRPr sz="5000"/>
                      </a:pPr>
                    </a:p>
                  </a:txBody>
                  <a:tcPr marL="45720" marR="45720" marT="45720" marB="45720" anchor="ctr" anchorCtr="0" horzOverflow="overflow"/>
                </a:tc>
              </a:tr>
              <a:tr h="1345923">
                <a:tc>
                  <a:txBody>
                    <a:bodyPr/>
                    <a:lstStyle/>
                    <a:p>
                      <a:pPr algn="l">
                        <a:defRPr sz="1800"/>
                      </a:pPr>
                      <a:r>
                        <a:rPr sz="5000"/>
                        <a:t>More complex function guarantees more accuracy</a:t>
                      </a:r>
                    </a:p>
                  </a:txBody>
                  <a:tcPr marL="45720" marR="45720" marT="45720" marB="45720" anchor="ctr" anchorCtr="0" horzOverflow="overflow"/>
                </a:tc>
                <a:tc>
                  <a:txBody>
                    <a:bodyPr/>
                    <a:lstStyle/>
                    <a:p>
                      <a:pPr>
                        <a:defRPr sz="5000"/>
                      </a:pPr>
                    </a:p>
                  </a:txBody>
                  <a:tcPr marL="45720" marR="45720" marT="45720" marB="45720" anchor="ctr" anchorCtr="0" horzOverflow="overflow"/>
                </a:tc>
                <a:tc>
                  <a:txBody>
                    <a:bodyPr/>
                    <a:lstStyle/>
                    <a:p>
                      <a:pPr>
                        <a:defRPr sz="1800"/>
                      </a:pPr>
                      <a:r>
                        <a:rPr sz="5000"/>
                        <a:t>X</a:t>
                      </a:r>
                    </a:p>
                  </a:txBody>
                  <a:tcPr marL="45720" marR="45720" marT="45720" marB="45720" anchor="ctr" anchorCtr="0" horzOverflow="overflow"/>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Quantum Mechanics / Molecular Mechanics"/>
          <p:cNvSpPr txBox="1"/>
          <p:nvPr>
            <p:ph type="title"/>
          </p:nvPr>
        </p:nvSpPr>
        <p:spPr>
          <a:prstGeom prst="rect">
            <a:avLst/>
          </a:prstGeom>
        </p:spPr>
        <p:txBody>
          <a:bodyPr/>
          <a:lstStyle>
            <a:lvl1pPr defTabSz="640794">
              <a:defRPr sz="8736"/>
            </a:lvl1pPr>
          </a:lstStyle>
          <a:p>
            <a:pPr/>
            <a:r>
              <a:t>Quantum Mechanics / Molecular Mechanics</a:t>
            </a:r>
          </a:p>
        </p:txBody>
      </p:sp>
      <p:sp>
        <p:nvSpPr>
          <p:cNvPr id="1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8" name="Group"/>
          <p:cNvGrpSpPr/>
          <p:nvPr/>
        </p:nvGrpSpPr>
        <p:grpSpPr>
          <a:xfrm>
            <a:off x="3302000" y="2726681"/>
            <a:ext cx="17780000" cy="10260213"/>
            <a:chOff x="0" y="0"/>
            <a:chExt cx="17780000" cy="10260212"/>
          </a:xfrm>
        </p:grpSpPr>
        <p:pic>
          <p:nvPicPr>
            <p:cNvPr id="196" name="Image" descr="Image"/>
            <p:cNvPicPr>
              <a:picLocks noChangeAspect="1"/>
            </p:cNvPicPr>
            <p:nvPr/>
          </p:nvPicPr>
          <p:blipFill>
            <a:blip r:embed="rId2">
              <a:extLst/>
            </a:blip>
            <a:stretch>
              <a:fillRect/>
            </a:stretch>
          </p:blipFill>
          <p:spPr>
            <a:xfrm>
              <a:off x="0" y="0"/>
              <a:ext cx="17780000" cy="9877778"/>
            </a:xfrm>
            <a:prstGeom prst="rect">
              <a:avLst/>
            </a:prstGeom>
            <a:ln w="12700" cap="flat">
              <a:noFill/>
              <a:miter lim="400000"/>
            </a:ln>
            <a:effectLst/>
          </p:spPr>
        </p:pic>
        <p:sp>
          <p:nvSpPr>
            <p:cNvPr id="197" name="https://www.nobelprize.org/uploads/2018/06/popular-chemistryprize2013.pdf"/>
            <p:cNvSpPr txBox="1"/>
            <p:nvPr/>
          </p:nvSpPr>
          <p:spPr>
            <a:xfrm>
              <a:off x="5762408" y="9901437"/>
              <a:ext cx="6255183"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https://www.nobelprize.org/uploads/2018/06/popular-chemistryprize2013.pdf</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1" name="Image" descr="Image"/>
          <p:cNvPicPr>
            <a:picLocks noChangeAspect="1"/>
          </p:cNvPicPr>
          <p:nvPr/>
        </p:nvPicPr>
        <p:blipFill>
          <a:blip r:embed="rId2">
            <a:extLst/>
          </a:blip>
          <a:stretch>
            <a:fillRect/>
          </a:stretch>
        </p:blipFill>
        <p:spPr>
          <a:xfrm>
            <a:off x="2128903" y="635000"/>
            <a:ext cx="20108334" cy="12065000"/>
          </a:xfrm>
          <a:prstGeom prst="rect">
            <a:avLst/>
          </a:prstGeom>
          <a:ln w="12700">
            <a:miter lim="400000"/>
          </a:ln>
        </p:spPr>
      </p:pic>
      <p:sp>
        <p:nvSpPr>
          <p:cNvPr id="202" name="https://www.nobelprize.org/prizes/chemistry/2013/summary/"/>
          <p:cNvSpPr txBox="1"/>
          <p:nvPr/>
        </p:nvSpPr>
        <p:spPr>
          <a:xfrm>
            <a:off x="9734892" y="12634991"/>
            <a:ext cx="4914216"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https://www.nobelprize.org/prizes/chemistry/2013/summary/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Overcoming Limitations"/>
          <p:cNvSpPr txBox="1"/>
          <p:nvPr>
            <p:ph type="title"/>
          </p:nvPr>
        </p:nvSpPr>
        <p:spPr>
          <a:prstGeom prst="rect">
            <a:avLst/>
          </a:prstGeom>
        </p:spPr>
        <p:txBody>
          <a:bodyPr/>
          <a:lstStyle/>
          <a:p>
            <a:pPr/>
            <a:r>
              <a:t>Overcoming Limitations</a:t>
            </a:r>
          </a:p>
        </p:txBody>
      </p:sp>
      <p:sp>
        <p:nvSpPr>
          <p:cNvPr id="205" name="QM is accurate but too slow for more than a few hundred atoms, even with modern supercomputers…"/>
          <p:cNvSpPr txBox="1"/>
          <p:nvPr>
            <p:ph type="body" idx="1"/>
          </p:nvPr>
        </p:nvSpPr>
        <p:spPr>
          <a:xfrm>
            <a:off x="635000" y="3175000"/>
            <a:ext cx="15240292" cy="9842500"/>
          </a:xfrm>
          <a:prstGeom prst="rect">
            <a:avLst/>
          </a:prstGeom>
        </p:spPr>
        <p:txBody>
          <a:bodyPr/>
          <a:lstStyle/>
          <a:p>
            <a:pPr/>
            <a:r>
              <a:t>QM is accurate but too slow for more than a few hundred atoms, even with modern supercomputers</a:t>
            </a:r>
          </a:p>
          <a:p>
            <a:pPr/>
            <a:r>
              <a:t>MM does not model</a:t>
            </a:r>
          </a:p>
          <a:p>
            <a:pPr lvl="1"/>
            <a:r>
              <a:t>chemical reactions</a:t>
            </a:r>
          </a:p>
          <a:p>
            <a:pPr lvl="1"/>
            <a:r>
              <a:t>electronic processes such as charge transfer / electronic excitation</a:t>
            </a:r>
          </a:p>
          <a:p>
            <a:pPr/>
            <a:r>
              <a:t>The QM/MM compromise</a:t>
            </a:r>
          </a:p>
          <a:p>
            <a:pPr lvl="1"/>
            <a:r>
              <a:t>QM within a chemically active region</a:t>
            </a:r>
          </a:p>
          <a:p>
            <a:pPr lvl="1"/>
            <a:r>
              <a:t>MM for the surroundings</a:t>
            </a:r>
          </a:p>
        </p:txBody>
      </p:sp>
      <p:sp>
        <p:nvSpPr>
          <p:cNvPr id="2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1" name="Group"/>
          <p:cNvGrpSpPr/>
          <p:nvPr/>
        </p:nvGrpSpPr>
        <p:grpSpPr>
          <a:xfrm>
            <a:off x="17144596" y="5755389"/>
            <a:ext cx="6141613" cy="4681722"/>
            <a:chOff x="0" y="0"/>
            <a:chExt cx="6141611" cy="4681720"/>
          </a:xfrm>
        </p:grpSpPr>
        <p:sp>
          <p:nvSpPr>
            <p:cNvPr id="207" name="Oval 12"/>
            <p:cNvSpPr/>
            <p:nvPr/>
          </p:nvSpPr>
          <p:spPr>
            <a:xfrm>
              <a:off x="0" y="0"/>
              <a:ext cx="6141612" cy="4681721"/>
            </a:xfrm>
            <a:prstGeom prst="ellipse">
              <a:avLst/>
            </a:prstGeom>
            <a:solidFill>
              <a:srgbClr val="BDD7EE"/>
            </a:soli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sp>
          <p:nvSpPr>
            <p:cNvPr id="208" name="Oval 13"/>
            <p:cNvSpPr/>
            <p:nvPr/>
          </p:nvSpPr>
          <p:spPr>
            <a:xfrm>
              <a:off x="1619388" y="1516411"/>
              <a:ext cx="2033285" cy="1961020"/>
            </a:xfrm>
            <a:prstGeom prst="ellipse">
              <a:avLst/>
            </a:prstGeom>
            <a:solidFill>
              <a:srgbClr val="00B0F0"/>
            </a:solidFill>
            <a:ln w="57150" cap="flat">
              <a:solidFill>
                <a:srgbClr val="42719B"/>
              </a:solidFill>
              <a:prstDash val="solid"/>
              <a:miter lim="8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sp>
          <p:nvSpPr>
            <p:cNvPr id="209" name="TextBox 8"/>
            <p:cNvSpPr/>
            <p:nvPr/>
          </p:nvSpPr>
          <p:spPr>
            <a:xfrm>
              <a:off x="1493614" y="3715462"/>
              <a:ext cx="350697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l" defTabSz="914400">
                <a:defRPr b="1" sz="3600">
                  <a:latin typeface="Calibri"/>
                  <a:ea typeface="Calibri"/>
                  <a:cs typeface="Calibri"/>
                  <a:sym typeface="Calibri"/>
                </a:defRPr>
              </a:pPr>
              <a:r>
                <a:t>MM: </a:t>
              </a:r>
              <a:r>
                <a:rPr b="0"/>
                <a:t>outer region</a:t>
              </a:r>
            </a:p>
          </p:txBody>
        </p:sp>
        <p:sp>
          <p:nvSpPr>
            <p:cNvPr id="210" name="TextBox 14"/>
            <p:cNvSpPr/>
            <p:nvPr/>
          </p:nvSpPr>
          <p:spPr>
            <a:xfrm>
              <a:off x="1885390" y="1663453"/>
              <a:ext cx="150128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defTabSz="914400">
                <a:defRPr b="1" sz="3600">
                  <a:latin typeface="Calibri"/>
                  <a:ea typeface="Calibri"/>
                  <a:cs typeface="Calibri"/>
                  <a:sym typeface="Calibri"/>
                </a:defRPr>
              </a:pPr>
              <a:r>
                <a:t>QM: </a:t>
              </a:r>
            </a:p>
            <a:p>
              <a:pPr defTabSz="914400">
                <a:defRPr b="1" sz="3600">
                  <a:latin typeface="Calibri"/>
                  <a:ea typeface="Calibri"/>
                  <a:cs typeface="Calibri"/>
                  <a:sym typeface="Calibri"/>
                </a:defRPr>
              </a:pPr>
              <a:r>
                <a:rPr b="0"/>
                <a:t>inner </a:t>
              </a:r>
              <a:endParaRPr b="0"/>
            </a:p>
            <a:p>
              <a:pPr defTabSz="914400">
                <a:defRPr b="1" sz="3600">
                  <a:latin typeface="Calibri"/>
                  <a:ea typeface="Calibri"/>
                  <a:cs typeface="Calibri"/>
                  <a:sym typeface="Calibri"/>
                </a:defRPr>
              </a:pPr>
              <a:r>
                <a:rPr b="0"/>
                <a:t>region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5">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05">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0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5">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05">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0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05" grpId="1"/>
      <p:bldP build="whole" bldLvl="1" animBg="1" rev="0" advAuto="0" spid="211"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he QM/MM Hamiltonian"/>
          <p:cNvSpPr txBox="1"/>
          <p:nvPr>
            <p:ph type="title"/>
          </p:nvPr>
        </p:nvSpPr>
        <p:spPr>
          <a:prstGeom prst="rect">
            <a:avLst/>
          </a:prstGeom>
        </p:spPr>
        <p:txBody>
          <a:bodyPr/>
          <a:lstStyle/>
          <a:p>
            <a:pPr/>
            <a:r>
              <a:t>The QM/MM Hamiltonian</a:t>
            </a:r>
          </a:p>
        </p:txBody>
      </p:sp>
      <p:sp>
        <p:nvSpPr>
          <p:cNvPr id="214" name="QM region…"/>
          <p:cNvSpPr txBox="1"/>
          <p:nvPr>
            <p:ph type="body" sz="half" idx="1"/>
          </p:nvPr>
        </p:nvSpPr>
        <p:spPr>
          <a:xfrm>
            <a:off x="635000" y="3175000"/>
            <a:ext cx="12698056" cy="9842500"/>
          </a:xfrm>
          <a:prstGeom prst="rect">
            <a:avLst/>
          </a:prstGeom>
        </p:spPr>
        <p:txBody>
          <a:bodyPr/>
          <a:lstStyle/>
          <a:p>
            <a:pPr/>
            <a:r>
              <a:t>QM region</a:t>
            </a:r>
          </a:p>
          <a:p>
            <a:pPr/>
            <a:r>
              <a:t>MM region</a:t>
            </a:r>
          </a:p>
          <a:p>
            <a:pPr/>
            <a:r>
              <a:t>Coupling</a:t>
            </a:r>
          </a:p>
          <a:p>
            <a:pPr lvl="1"/>
            <a:r>
              <a:t>bonded and vdW (Lennard-Jones)</a:t>
            </a:r>
          </a:p>
          <a:p>
            <a:pPr lvl="1"/>
            <a:r>
              <a:t>electrostatic between point charges in MM region and </a:t>
            </a:r>
          </a:p>
          <a:p>
            <a:pPr lvl="2"/>
            <a:r>
              <a:t>point charges assigned to atoms in the QM region or</a:t>
            </a:r>
          </a:p>
          <a:p>
            <a:pPr lvl="2"/>
            <a:r>
              <a:t>expectation value of electrostatic potential energy</a:t>
            </a:r>
          </a:p>
        </p:txBody>
      </p:sp>
      <p:sp>
        <p:nvSpPr>
          <p:cNvPr id="2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8" name="Group"/>
          <p:cNvGrpSpPr/>
          <p:nvPr/>
        </p:nvGrpSpPr>
        <p:grpSpPr>
          <a:xfrm>
            <a:off x="13653233" y="4727140"/>
            <a:ext cx="10156113" cy="6738219"/>
            <a:chOff x="-1003870" y="-1207177"/>
            <a:chExt cx="10156112" cy="6738218"/>
          </a:xfrm>
        </p:grpSpPr>
        <p:pic>
          <p:nvPicPr>
            <p:cNvPr id="216" name="Picture 5" descr="Picture 5"/>
            <p:cNvPicPr>
              <a:picLocks noChangeAspect="1"/>
            </p:cNvPicPr>
            <p:nvPr/>
          </p:nvPicPr>
          <p:blipFill>
            <a:blip r:embed="rId2">
              <a:extLst/>
            </a:blip>
            <a:stretch>
              <a:fillRect/>
            </a:stretch>
          </p:blipFill>
          <p:spPr>
            <a:xfrm>
              <a:off x="-1003871" y="-1207178"/>
              <a:ext cx="10156114" cy="6331702"/>
            </a:xfrm>
            <a:prstGeom prst="rect">
              <a:avLst/>
            </a:prstGeom>
            <a:ln w="12700" cap="flat">
              <a:noFill/>
              <a:miter lim="400000"/>
            </a:ln>
            <a:effectLst/>
          </p:spPr>
        </p:pic>
        <p:sp>
          <p:nvSpPr>
            <p:cNvPr id="217" name="TextBox 7"/>
            <p:cNvSpPr txBox="1"/>
            <p:nvPr/>
          </p:nvSpPr>
          <p:spPr>
            <a:xfrm>
              <a:off x="2106807" y="5220144"/>
              <a:ext cx="3934754" cy="310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400"/>
              </a:pPr>
              <a:r>
                <a:t>Chemical Communications</a:t>
              </a:r>
              <a:r>
                <a:rPr>
                  <a:latin typeface="Calibri"/>
                  <a:ea typeface="Calibri"/>
                  <a:cs typeface="Calibri"/>
                  <a:sym typeface="Calibri"/>
                </a:rPr>
                <a:t>, 53(2), pp.284-297.</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14">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14">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14">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14">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1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14"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1" name="Image" descr="Image"/>
          <p:cNvPicPr>
            <a:picLocks noChangeAspect="1"/>
          </p:cNvPicPr>
          <p:nvPr/>
        </p:nvPicPr>
        <p:blipFill>
          <a:blip r:embed="rId2">
            <a:extLst/>
          </a:blip>
          <a:stretch>
            <a:fillRect/>
          </a:stretch>
        </p:blipFill>
        <p:spPr>
          <a:xfrm>
            <a:off x="331664" y="-83870"/>
            <a:ext cx="13012436" cy="4550361"/>
          </a:xfrm>
          <a:prstGeom prst="rect">
            <a:avLst/>
          </a:prstGeom>
          <a:ln w="12700">
            <a:miter lim="400000"/>
          </a:ln>
        </p:spPr>
      </p:pic>
      <p:grpSp>
        <p:nvGrpSpPr>
          <p:cNvPr id="224" name="Group"/>
          <p:cNvGrpSpPr/>
          <p:nvPr/>
        </p:nvGrpSpPr>
        <p:grpSpPr>
          <a:xfrm>
            <a:off x="2086555" y="4443372"/>
            <a:ext cx="6840719" cy="5887456"/>
            <a:chOff x="0" y="0"/>
            <a:chExt cx="6840718" cy="5887454"/>
          </a:xfrm>
        </p:grpSpPr>
        <p:pic>
          <p:nvPicPr>
            <p:cNvPr id="222" name="Image" descr="Image"/>
            <p:cNvPicPr>
              <a:picLocks noChangeAspect="1"/>
            </p:cNvPicPr>
            <p:nvPr/>
          </p:nvPicPr>
          <p:blipFill>
            <a:blip r:embed="rId3">
              <a:extLst/>
            </a:blip>
            <a:srcRect l="55740" t="0" r="0" b="13255"/>
            <a:stretch>
              <a:fillRect/>
            </a:stretch>
          </p:blipFill>
          <p:spPr>
            <a:xfrm>
              <a:off x="1067882" y="0"/>
              <a:ext cx="4704792" cy="4704046"/>
            </a:xfrm>
            <a:prstGeom prst="rect">
              <a:avLst/>
            </a:prstGeom>
            <a:ln w="12700" cap="flat">
              <a:noFill/>
              <a:miter lim="400000"/>
            </a:ln>
            <a:effectLst/>
          </p:spPr>
        </p:pic>
        <p:sp>
          <p:nvSpPr>
            <p:cNvPr id="223" name="The difference in the electronic probability density is plotted. Blue and red contours illustrate the gain and loss of the electronic probability density due to the embedding field."/>
            <p:cNvSpPr/>
            <p:nvPr/>
          </p:nvSpPr>
          <p:spPr>
            <a:xfrm>
              <a:off x="0" y="5887454"/>
              <a:ext cx="684071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The difference in the electronic probability density is plotted. Blue and red contours illustrate the gain and loss of the electronic probability density due to the embedding field.</a:t>
              </a:r>
            </a:p>
          </p:txBody>
        </p:sp>
      </p:grpSp>
      <p:grpSp>
        <p:nvGrpSpPr>
          <p:cNvPr id="227" name="Group"/>
          <p:cNvGrpSpPr/>
          <p:nvPr/>
        </p:nvGrpSpPr>
        <p:grpSpPr>
          <a:xfrm>
            <a:off x="13335000" y="5043474"/>
            <a:ext cx="9406876" cy="5411152"/>
            <a:chOff x="0" y="0"/>
            <a:chExt cx="9406875" cy="5411151"/>
          </a:xfrm>
        </p:grpSpPr>
        <p:pic>
          <p:nvPicPr>
            <p:cNvPr id="225" name="Image" descr="Image"/>
            <p:cNvPicPr>
              <a:picLocks noChangeAspect="1"/>
            </p:cNvPicPr>
            <p:nvPr/>
          </p:nvPicPr>
          <p:blipFill>
            <a:blip r:embed="rId4">
              <a:extLst/>
            </a:blip>
            <a:srcRect l="0" t="75474" r="0" b="0"/>
            <a:stretch>
              <a:fillRect/>
            </a:stretch>
          </p:blipFill>
          <p:spPr>
            <a:xfrm>
              <a:off x="259033" y="0"/>
              <a:ext cx="8888901" cy="4856121"/>
            </a:xfrm>
            <a:prstGeom prst="rect">
              <a:avLst/>
            </a:prstGeom>
            <a:ln w="12700" cap="flat">
              <a:noFill/>
              <a:miter lim="400000"/>
            </a:ln>
            <a:effectLst/>
          </p:spPr>
        </p:pic>
        <p:sp>
          <p:nvSpPr>
            <p:cNvPr id="226" name="Polarization energy compared to binding energy for 286 complexes"/>
            <p:cNvSpPr/>
            <p:nvPr/>
          </p:nvSpPr>
          <p:spPr>
            <a:xfrm>
              <a:off x="0" y="5411151"/>
              <a:ext cx="940687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Polarization energy compared to binding energy for 286 complexes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4" grpId="1"/>
      <p:bldP build="whole" bldLvl="1" animBg="1" rev="0" advAuto="0" spid="227"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he Boundary"/>
          <p:cNvSpPr txBox="1"/>
          <p:nvPr>
            <p:ph type="title"/>
          </p:nvPr>
        </p:nvSpPr>
        <p:spPr>
          <a:prstGeom prst="rect">
            <a:avLst/>
          </a:prstGeom>
        </p:spPr>
        <p:txBody>
          <a:bodyPr/>
          <a:lstStyle/>
          <a:p>
            <a:pPr/>
            <a:r>
              <a:t>The Boundary</a:t>
            </a:r>
          </a:p>
        </p:txBody>
      </p:sp>
      <p:sp>
        <p:nvSpPr>
          <p:cNvPr id="230" name="The boundary between QM and MM regions should be…"/>
          <p:cNvSpPr txBox="1"/>
          <p:nvPr>
            <p:ph type="body" sz="half" idx="1"/>
          </p:nvPr>
        </p:nvSpPr>
        <p:spPr>
          <a:xfrm>
            <a:off x="635000" y="3175000"/>
            <a:ext cx="13971069" cy="5708857"/>
          </a:xfrm>
          <a:prstGeom prst="rect">
            <a:avLst/>
          </a:prstGeom>
        </p:spPr>
        <p:txBody>
          <a:bodyPr anchor="t"/>
          <a:lstStyle/>
          <a:p>
            <a:pPr/>
            <a:r>
              <a:t>The boundary between QM and MM regions should be</a:t>
            </a:r>
          </a:p>
          <a:p>
            <a:pPr lvl="1"/>
            <a:r>
              <a:t>far away from the reactive center</a:t>
            </a:r>
          </a:p>
          <a:p>
            <a:pPr lvl="1"/>
            <a:r>
              <a:t>not involve bond formation and bond breaking</a:t>
            </a:r>
          </a:p>
          <a:p>
            <a:pPr/>
            <a:r>
              <a:t>Bonds across regions can be capped (CA-CB -&gt; CB-H), but complete molecules preferable</a:t>
            </a:r>
          </a:p>
        </p:txBody>
      </p:sp>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4" name="Group"/>
          <p:cNvGrpSpPr/>
          <p:nvPr/>
        </p:nvGrpSpPr>
        <p:grpSpPr>
          <a:xfrm>
            <a:off x="15240000" y="3345812"/>
            <a:ext cx="8890000" cy="9500876"/>
            <a:chOff x="0" y="0"/>
            <a:chExt cx="8890000" cy="9500874"/>
          </a:xfrm>
        </p:grpSpPr>
        <p:pic>
          <p:nvPicPr>
            <p:cNvPr id="232" name="Picture 2" descr="Picture 2"/>
            <p:cNvPicPr>
              <a:picLocks noChangeAspect="1"/>
            </p:cNvPicPr>
            <p:nvPr/>
          </p:nvPicPr>
          <p:blipFill>
            <a:blip r:embed="rId2">
              <a:extLst/>
            </a:blip>
            <a:stretch>
              <a:fillRect/>
            </a:stretch>
          </p:blipFill>
          <p:spPr>
            <a:xfrm>
              <a:off x="0" y="0"/>
              <a:ext cx="8890000" cy="8569963"/>
            </a:xfrm>
            <a:prstGeom prst="rect">
              <a:avLst/>
            </a:prstGeom>
            <a:ln w="12700" cap="flat">
              <a:noFill/>
              <a:miter lim="400000"/>
            </a:ln>
            <a:effectLst/>
          </p:spPr>
        </p:pic>
        <p:sp>
          <p:nvSpPr>
            <p:cNvPr id="233" name="TextBox 4"/>
            <p:cNvSpPr txBox="1"/>
            <p:nvPr/>
          </p:nvSpPr>
          <p:spPr>
            <a:xfrm>
              <a:off x="305085" y="8758177"/>
              <a:ext cx="8279829" cy="742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400"/>
              </a:pPr>
              <a:r>
                <a:t>Sousa, S., Ribeiro, A., Neves, R., Brás, N., Cerqueira, N., Fernandes, P. and Ramos, M., 2016. Application of quantum mechanics/molecular mechanics methods in the study of enzymatic reaction mechanisms. </a:t>
              </a:r>
              <a:r>
                <a:rPr i="1">
                  <a:latin typeface="Calibri"/>
                  <a:ea typeface="Calibri"/>
                  <a:cs typeface="Calibri"/>
                  <a:sym typeface="Calibri"/>
                </a:rPr>
                <a:t>WIREs Computational Molecular Science</a:t>
              </a:r>
              <a:r>
                <a:t>, 7(2).</a:t>
              </a:r>
            </a:p>
          </p:txBody>
        </p:sp>
      </p:grpSp>
      <p:grpSp>
        <p:nvGrpSpPr>
          <p:cNvPr id="237" name="Group"/>
          <p:cNvGrpSpPr/>
          <p:nvPr/>
        </p:nvGrpSpPr>
        <p:grpSpPr>
          <a:xfrm>
            <a:off x="2858034" y="8883856"/>
            <a:ext cx="9525001" cy="4191735"/>
            <a:chOff x="0" y="0"/>
            <a:chExt cx="9525000" cy="4191733"/>
          </a:xfrm>
        </p:grpSpPr>
        <p:pic>
          <p:nvPicPr>
            <p:cNvPr id="235" name="Picture 2" descr="Picture 2"/>
            <p:cNvPicPr>
              <a:picLocks noChangeAspect="1"/>
            </p:cNvPicPr>
            <p:nvPr/>
          </p:nvPicPr>
          <p:blipFill>
            <a:blip r:embed="rId3">
              <a:extLst/>
            </a:blip>
            <a:stretch>
              <a:fillRect/>
            </a:stretch>
          </p:blipFill>
          <p:spPr>
            <a:xfrm>
              <a:off x="0" y="0"/>
              <a:ext cx="9525000" cy="3518244"/>
            </a:xfrm>
            <a:prstGeom prst="rect">
              <a:avLst/>
            </a:prstGeom>
            <a:ln w="12700" cap="flat">
              <a:noFill/>
              <a:miter lim="400000"/>
            </a:ln>
            <a:effectLst/>
          </p:spPr>
        </p:pic>
        <p:sp>
          <p:nvSpPr>
            <p:cNvPr id="236" name="TextBox 4"/>
            <p:cNvSpPr txBox="1"/>
            <p:nvPr/>
          </p:nvSpPr>
          <p:spPr>
            <a:xfrm>
              <a:off x="1588341" y="3622138"/>
              <a:ext cx="6348318" cy="5695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400"/>
              </a:pPr>
              <a:r>
                <a:t>Navizet, I., 2020. QM/MM Study of Bioluminescent Systems. </a:t>
              </a:r>
              <a:r>
                <a:rPr i="1">
                  <a:latin typeface="Calibri"/>
                  <a:ea typeface="Calibri"/>
                  <a:cs typeface="Calibri"/>
                  <a:sym typeface="Calibri"/>
                </a:rPr>
                <a:t>Challenges and Advances in Computational Chemistry and Physics</a:t>
              </a:r>
              <a:r>
                <a:t>, pp.227-270.</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0">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30">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30">
                                            <p:txEl>
                                              <p:pRg st="2" end="2"/>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2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230">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3" fill="hold">
                                  <p:stCondLst>
                                    <p:cond delay="0"/>
                                  </p:stCondLst>
                                  <p:iterate type="el" backwards="0">
                                    <p:tmAbs val="0"/>
                                  </p:iterate>
                                  <p:childTnLst>
                                    <p:set>
                                      <p:cBhvr>
                                        <p:cTn id="22" fill="hold"/>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2"/>
      <p:bldP build="whole" bldLvl="1" animBg="1" rev="0" advAuto="0" spid="237" grpId="3"/>
      <p:bldP build="p" bldLvl="1" animBg="1" rev="0" advAuto="0" spid="230"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Image" descr="Image"/>
          <p:cNvPicPr>
            <a:picLocks noChangeAspect="1"/>
          </p:cNvPicPr>
          <p:nvPr/>
        </p:nvPicPr>
        <p:blipFill>
          <a:blip r:embed="rId2">
            <a:extLst/>
          </a:blip>
          <a:stretch>
            <a:fillRect/>
          </a:stretch>
        </p:blipFill>
        <p:spPr>
          <a:xfrm>
            <a:off x="10164174" y="754211"/>
            <a:ext cx="12700001" cy="7518401"/>
          </a:xfrm>
          <a:prstGeom prst="rect">
            <a:avLst/>
          </a:prstGeom>
          <a:ln w="12700">
            <a:miter lim="400000"/>
          </a:ln>
        </p:spPr>
      </p:pic>
      <p:sp>
        <p:nvSpPr>
          <p:cNvPr id="2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1" name="Image" descr="Image"/>
          <p:cNvPicPr>
            <a:picLocks noChangeAspect="1"/>
          </p:cNvPicPr>
          <p:nvPr/>
        </p:nvPicPr>
        <p:blipFill>
          <a:blip r:embed="rId3">
            <a:extLst/>
          </a:blip>
          <a:stretch>
            <a:fillRect/>
          </a:stretch>
        </p:blipFill>
        <p:spPr>
          <a:xfrm>
            <a:off x="10164174" y="8440588"/>
            <a:ext cx="12700001" cy="4521201"/>
          </a:xfrm>
          <a:prstGeom prst="rect">
            <a:avLst/>
          </a:prstGeom>
          <a:ln w="12700">
            <a:miter lim="400000"/>
          </a:ln>
        </p:spPr>
      </p:pic>
      <p:grpSp>
        <p:nvGrpSpPr>
          <p:cNvPr id="244" name="Group"/>
          <p:cNvGrpSpPr/>
          <p:nvPr/>
        </p:nvGrpSpPr>
        <p:grpSpPr>
          <a:xfrm>
            <a:off x="317500" y="317500"/>
            <a:ext cx="10344963" cy="4444503"/>
            <a:chOff x="0" y="0"/>
            <a:chExt cx="10344962" cy="4444502"/>
          </a:xfrm>
        </p:grpSpPr>
        <p:pic>
          <p:nvPicPr>
            <p:cNvPr id="242" name="Image" descr="Image"/>
            <p:cNvPicPr>
              <a:picLocks noChangeAspect="1"/>
            </p:cNvPicPr>
            <p:nvPr/>
          </p:nvPicPr>
          <p:blipFill>
            <a:blip r:embed="rId4">
              <a:extLst/>
            </a:blip>
            <a:stretch>
              <a:fillRect/>
            </a:stretch>
          </p:blipFill>
          <p:spPr>
            <a:xfrm>
              <a:off x="0" y="0"/>
              <a:ext cx="10344963" cy="4444503"/>
            </a:xfrm>
            <a:prstGeom prst="rect">
              <a:avLst/>
            </a:prstGeom>
            <a:ln w="12700" cap="flat">
              <a:noFill/>
              <a:miter lim="400000"/>
            </a:ln>
            <a:effectLst/>
          </p:spPr>
        </p:pic>
        <p:sp>
          <p:nvSpPr>
            <p:cNvPr id="243" name="Rectangle"/>
            <p:cNvSpPr/>
            <p:nvPr/>
          </p:nvSpPr>
          <p:spPr>
            <a:xfrm>
              <a:off x="6998470" y="3910906"/>
              <a:ext cx="2041401" cy="520265"/>
            </a:xfrm>
            <a:prstGeom prst="rect">
              <a:avLst/>
            </a:prstGeom>
            <a:solidFill>
              <a:srgbClr val="FFFFFF"/>
            </a:solidFill>
            <a:ln w="12700" cap="flat">
              <a:noFill/>
              <a:miter lim="400000"/>
            </a:ln>
            <a:effectLst/>
          </p:spPr>
          <p:txBody>
            <a:bodyPr wrap="square" lIns="71437" tIns="71437" rIns="71437" bIns="71437" numCol="1" anchor="ctr">
              <a:noAutofit/>
            </a:bodyPr>
            <a:lstStyle/>
            <a:p>
              <a:pPr algn="r">
                <a:defRPr>
                  <a:latin typeface="+mn-lt"/>
                  <a:ea typeface="+mn-ea"/>
                  <a:cs typeface="+mn-cs"/>
                  <a:sym typeface="Helvetica Light"/>
                </a:defRPr>
              </a:pPr>
            </a:p>
          </p:txBody>
        </p:sp>
      </p:grpSp>
      <p:grpSp>
        <p:nvGrpSpPr>
          <p:cNvPr id="249" name="Group"/>
          <p:cNvGrpSpPr/>
          <p:nvPr/>
        </p:nvGrpSpPr>
        <p:grpSpPr>
          <a:xfrm>
            <a:off x="950098" y="5463466"/>
            <a:ext cx="8751085" cy="7050176"/>
            <a:chOff x="0" y="97151"/>
            <a:chExt cx="8751084" cy="7050175"/>
          </a:xfrm>
        </p:grpSpPr>
        <p:pic>
          <p:nvPicPr>
            <p:cNvPr id="245" name="Image" descr="Image"/>
            <p:cNvPicPr>
              <a:picLocks noChangeAspect="1"/>
            </p:cNvPicPr>
            <p:nvPr/>
          </p:nvPicPr>
          <p:blipFill>
            <a:blip r:embed="rId5">
              <a:extLst/>
            </a:blip>
            <a:stretch>
              <a:fillRect/>
            </a:stretch>
          </p:blipFill>
          <p:spPr>
            <a:xfrm>
              <a:off x="0" y="97151"/>
              <a:ext cx="8514705" cy="7050176"/>
            </a:xfrm>
            <a:prstGeom prst="rect">
              <a:avLst/>
            </a:prstGeom>
            <a:ln w="12700" cap="flat">
              <a:noFill/>
              <a:miter lim="400000"/>
            </a:ln>
            <a:effectLst/>
          </p:spPr>
        </p:pic>
        <p:sp>
          <p:nvSpPr>
            <p:cNvPr id="246" name="Implicit solvent"/>
            <p:cNvSpPr/>
            <p:nvPr/>
          </p:nvSpPr>
          <p:spPr>
            <a:xfrm>
              <a:off x="3558471" y="2555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Implicit solvent</a:t>
              </a:r>
            </a:p>
          </p:txBody>
        </p:sp>
        <p:sp>
          <p:nvSpPr>
            <p:cNvPr id="247" name="FMNB"/>
            <p:cNvSpPr/>
            <p:nvPr/>
          </p:nvSpPr>
          <p:spPr>
            <a:xfrm>
              <a:off x="7481084" y="25558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FMN</a:t>
              </a:r>
              <a:r>
                <a:rPr baseline="-5999"/>
                <a:t>B</a:t>
              </a:r>
            </a:p>
          </p:txBody>
        </p:sp>
        <p:sp>
          <p:nvSpPr>
            <p:cNvPr id="248" name="FMNC"/>
            <p:cNvSpPr/>
            <p:nvPr/>
          </p:nvSpPr>
          <p:spPr>
            <a:xfrm>
              <a:off x="2951538" y="391906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FMN</a:t>
              </a:r>
              <a:r>
                <a:rPr baseline="-5999"/>
                <a:t>C</a:t>
              </a:r>
            </a:p>
          </p:txBody>
        </p:sp>
      </p:grpSp>
      <p:sp>
        <p:nvSpPr>
          <p:cNvPr id="250" name="Star"/>
          <p:cNvSpPr/>
          <p:nvPr/>
        </p:nvSpPr>
        <p:spPr>
          <a:xfrm>
            <a:off x="20273164" y="10408171"/>
            <a:ext cx="909010" cy="864520"/>
          </a:xfrm>
          <a:prstGeom prst="star5">
            <a:avLst>
              <a:gd name="adj" fmla="val 19100"/>
              <a:gd name="hf" fmla="val 105146"/>
              <a:gd name="vf" fmla="val 110557"/>
            </a:avLst>
          </a:prstGeom>
          <a:solidFill>
            <a:schemeClr val="accent3">
              <a:satOff val="18648"/>
              <a:lumOff val="5971"/>
            </a:schemeClr>
          </a:soli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algn="r">
              <a:defRPr>
                <a:latin typeface="+mn-lt"/>
                <a:ea typeface="+mn-ea"/>
                <a:cs typeface="+mn-cs"/>
                <a:sym typeface="Helvetica Light"/>
              </a:defRPr>
            </a:pPr>
          </a:p>
        </p:txBody>
      </p:sp>
      <p:sp>
        <p:nvSpPr>
          <p:cNvPr id="251" name="Is the chain…"/>
          <p:cNvSpPr txBox="1"/>
          <p:nvPr/>
        </p:nvSpPr>
        <p:spPr>
          <a:xfrm>
            <a:off x="13034782" y="2574406"/>
            <a:ext cx="1799085"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Is the chain </a:t>
            </a:r>
          </a:p>
          <a:p>
            <a:pPr/>
            <a:r>
              <a:t>important?</a:t>
            </a:r>
          </a:p>
        </p:txBody>
      </p:sp>
      <p:sp>
        <p:nvSpPr>
          <p:cNvPr id="252" name="Is the covalent…"/>
          <p:cNvSpPr txBox="1"/>
          <p:nvPr/>
        </p:nvSpPr>
        <p:spPr>
          <a:xfrm>
            <a:off x="18091376" y="1083721"/>
            <a:ext cx="2358381"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Is the covalent</a:t>
            </a:r>
          </a:p>
          <a:p>
            <a:pPr/>
            <a:r>
              <a:t>bond important?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1"/>
      <p:bldP build="whole" bldLvl="1" animBg="1" rev="0" advAuto="0" spid="241" grpId="4"/>
      <p:bldP build="whole" bldLvl="1" animBg="1" rev="0" advAuto="0" spid="250" grpId="5"/>
      <p:bldP build="whole" bldLvl="1" animBg="1" rev="0" advAuto="0" spid="249" grpId="6"/>
      <p:bldP build="whole" bldLvl="1" animBg="1" rev="0" advAuto="0" spid="251" grpId="2"/>
      <p:bldP build="whole" bldLvl="1" animBg="1" rev="0" advAuto="0" spid="252" grpId="3"/>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Review questions"/>
          <p:cNvSpPr txBox="1"/>
          <p:nvPr>
            <p:ph type="title"/>
          </p:nvPr>
        </p:nvSpPr>
        <p:spPr>
          <a:prstGeom prst="rect">
            <a:avLst/>
          </a:prstGeom>
        </p:spPr>
        <p:txBody>
          <a:bodyPr/>
          <a:lstStyle/>
          <a:p>
            <a:pPr/>
            <a:r>
              <a:t>Review questions</a:t>
            </a:r>
          </a:p>
        </p:txBody>
      </p:sp>
      <p:sp>
        <p:nvSpPr>
          <p:cNvPr id="255" name="What is the difference between a QM calculation in gas versus in a region within a protein?…"/>
          <p:cNvSpPr txBox="1"/>
          <p:nvPr>
            <p:ph type="body" idx="1"/>
          </p:nvPr>
        </p:nvSpPr>
        <p:spPr>
          <a:prstGeom prst="rect">
            <a:avLst/>
          </a:prstGeom>
        </p:spPr>
        <p:txBody>
          <a:bodyPr/>
          <a:lstStyle/>
          <a:p>
            <a:pPr/>
            <a:r>
              <a:t>What is the difference between a QM calculation in gas versus in a region within a protein?</a:t>
            </a:r>
          </a:p>
          <a:p>
            <a:pPr/>
            <a:r>
              <a:t>Describe a way to handle a covalent bond between the QM and MM region of a QM/MM calculation.</a:t>
            </a:r>
          </a:p>
          <a:p>
            <a:pPr/>
            <a:r>
              <a:t>In a QM/MM calculation, how can we tell whether the QM region is large enough?</a:t>
            </a:r>
          </a:p>
        </p:txBody>
      </p:sp>
      <p:sp>
        <p:nvSpPr>
          <p:cNvPr id="2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Molecular Mechanics Force Fields"/>
          <p:cNvSpPr txBox="1"/>
          <p:nvPr>
            <p:ph type="title"/>
          </p:nvPr>
        </p:nvSpPr>
        <p:spPr>
          <a:prstGeom prst="rect">
            <a:avLst/>
          </a:prstGeom>
        </p:spPr>
        <p:txBody>
          <a:bodyPr/>
          <a:lstStyle/>
          <a:p>
            <a:pPr/>
            <a:r>
              <a:t>Molecular Mechanics Force Fields</a:t>
            </a:r>
          </a:p>
        </p:txBody>
      </p:sp>
      <p:sp>
        <p:nvSpPr>
          <p:cNvPr id="13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hat are molecular mechanics force fields?"/>
          <p:cNvSpPr txBox="1"/>
          <p:nvPr>
            <p:ph type="title"/>
          </p:nvPr>
        </p:nvSpPr>
        <p:spPr>
          <a:prstGeom prst="rect">
            <a:avLst/>
          </a:prstGeom>
        </p:spPr>
        <p:txBody>
          <a:bodyPr/>
          <a:lstStyle>
            <a:lvl1pPr defTabSz="632579">
              <a:defRPr sz="8624"/>
            </a:lvl1pPr>
          </a:lstStyle>
          <a:p>
            <a:pPr/>
            <a:r>
              <a:t>What are molecular mechanics force fields?</a:t>
            </a:r>
          </a:p>
        </p:txBody>
      </p:sp>
      <p:sp>
        <p:nvSpPr>
          <p:cNvPr id="137" name="E(x) - an equation describing the energy of a configuration of particles…"/>
          <p:cNvSpPr txBox="1"/>
          <p:nvPr>
            <p:ph type="body" idx="1"/>
          </p:nvPr>
        </p:nvSpPr>
        <p:spPr>
          <a:xfrm>
            <a:off x="635000" y="3175000"/>
            <a:ext cx="15239011" cy="9842500"/>
          </a:xfrm>
          <a:prstGeom prst="rect">
            <a:avLst/>
          </a:prstGeom>
        </p:spPr>
        <p:txBody>
          <a:bodyPr/>
          <a:lstStyle/>
          <a:p>
            <a:pPr/>
            <a:r>
              <a:rPr b="1">
                <a:latin typeface="+mj-lt"/>
                <a:ea typeface="+mj-ea"/>
                <a:cs typeface="+mj-cs"/>
                <a:sym typeface="Helvetica"/>
              </a:rPr>
              <a:t>E(x)</a:t>
            </a:r>
            <a:r>
              <a:t> - an equation describing the energy of a configuration of particles</a:t>
            </a:r>
          </a:p>
          <a:p>
            <a:pPr/>
          </a:p>
          <a:p>
            <a:pPr/>
            <a:r>
              <a:t>Input: positions of particles in a system</a:t>
            </a:r>
          </a:p>
          <a:p>
            <a:pPr lvl="1"/>
            <a:r>
              <a:t>particles are usually atoms, but can be</a:t>
            </a:r>
          </a:p>
          <a:p>
            <a:pPr lvl="2"/>
            <a:r>
              <a:t>collections of atoms (e.g. amino acid) in coarse-grained force fields</a:t>
            </a:r>
          </a:p>
          <a:p>
            <a:pPr lvl="2"/>
            <a:r>
              <a:t>electrons pairs in a Drude oscillator model</a:t>
            </a:r>
          </a:p>
          <a:p>
            <a:pPr/>
          </a:p>
          <a:p>
            <a:pPr/>
            <a:r>
              <a:t>Output: potential energy</a:t>
            </a:r>
          </a:p>
        </p:txBody>
      </p:sp>
      <p:sp>
        <p:nvSpPr>
          <p:cNvPr id="138"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1" name="Group"/>
          <p:cNvGrpSpPr/>
          <p:nvPr/>
        </p:nvGrpSpPr>
        <p:grpSpPr>
          <a:xfrm>
            <a:off x="15240000" y="4209072"/>
            <a:ext cx="8128000" cy="3929431"/>
            <a:chOff x="0" y="0"/>
            <a:chExt cx="8128000" cy="3929429"/>
          </a:xfrm>
        </p:grpSpPr>
        <p:pic>
          <p:nvPicPr>
            <p:cNvPr id="139" name="1R6_400x1000_NUTS.jpg" descr="1R6_400x1000_NUTS.jpg"/>
            <p:cNvPicPr>
              <a:picLocks noChangeAspect="1"/>
            </p:cNvPicPr>
            <p:nvPr/>
          </p:nvPicPr>
          <p:blipFill>
            <a:blip r:embed="rId2">
              <a:extLst/>
            </a:blip>
            <a:stretch>
              <a:fillRect/>
            </a:stretch>
          </p:blipFill>
          <p:spPr>
            <a:xfrm>
              <a:off x="0" y="0"/>
              <a:ext cx="8128000" cy="3929430"/>
            </a:xfrm>
            <a:prstGeom prst="rect">
              <a:avLst/>
            </a:prstGeom>
            <a:ln w="12700" cap="flat">
              <a:noFill/>
              <a:miter lim="400000"/>
            </a:ln>
            <a:effectLst/>
          </p:spPr>
        </p:pic>
        <p:sp>
          <p:nvSpPr>
            <p:cNvPr id="140" name="Configurations of an organic molecule"/>
            <p:cNvSpPr txBox="1"/>
            <p:nvPr/>
          </p:nvSpPr>
          <p:spPr>
            <a:xfrm>
              <a:off x="574972" y="3287569"/>
              <a:ext cx="6978056"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rgbClr val="DCDEE0"/>
                  </a:solidFill>
                </a:defRPr>
              </a:lvl1pPr>
            </a:lstStyle>
            <a:p>
              <a:pPr/>
              <a:r>
                <a:t>Configurations of an organic molecule</a:t>
              </a:r>
            </a:p>
          </p:txBody>
        </p:sp>
      </p:grpSp>
      <p:grpSp>
        <p:nvGrpSpPr>
          <p:cNvPr id="144" name="Group"/>
          <p:cNvGrpSpPr/>
          <p:nvPr/>
        </p:nvGrpSpPr>
        <p:grpSpPr>
          <a:xfrm>
            <a:off x="15240000" y="8334464"/>
            <a:ext cx="8128000" cy="4470401"/>
            <a:chOff x="0" y="0"/>
            <a:chExt cx="8128000" cy="4470400"/>
          </a:xfrm>
        </p:grpSpPr>
        <p:pic>
          <p:nvPicPr>
            <p:cNvPr id="142" name="MD of NaNQR.png" descr="MD of NaNQR.png"/>
            <p:cNvPicPr>
              <a:picLocks noChangeAspect="1"/>
            </p:cNvPicPr>
            <p:nvPr/>
          </p:nvPicPr>
          <p:blipFill>
            <a:blip r:embed="rId3">
              <a:extLst/>
            </a:blip>
            <a:stretch>
              <a:fillRect/>
            </a:stretch>
          </p:blipFill>
          <p:spPr>
            <a:xfrm>
              <a:off x="0" y="0"/>
              <a:ext cx="8128000" cy="4470400"/>
            </a:xfrm>
            <a:prstGeom prst="rect">
              <a:avLst/>
            </a:prstGeom>
            <a:ln w="12700" cap="flat">
              <a:noFill/>
              <a:miter lim="400000"/>
            </a:ln>
            <a:effectLst/>
          </p:spPr>
        </p:pic>
        <p:sp>
          <p:nvSpPr>
            <p:cNvPr id="143" name="NaNQR in a membrane"/>
            <p:cNvSpPr txBox="1"/>
            <p:nvPr/>
          </p:nvSpPr>
          <p:spPr>
            <a:xfrm>
              <a:off x="1863129" y="3825260"/>
              <a:ext cx="4401742"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3200">
                  <a:solidFill>
                    <a:srgbClr val="DCDEE0"/>
                  </a:solidFill>
                </a:defRPr>
              </a:lvl1pPr>
            </a:lstStyle>
            <a:p>
              <a:pPr/>
              <a:r>
                <a:t>NaNQR in a membrane</a:t>
              </a:r>
            </a:p>
          </p:txBody>
        </p:sp>
      </p:grpSp>
      <p:sp>
        <p:nvSpPr>
          <p:cNvPr id="145" name="Some systems described by molecular mechanics"/>
          <p:cNvSpPr txBox="1"/>
          <p:nvPr/>
        </p:nvSpPr>
        <p:spPr>
          <a:xfrm>
            <a:off x="14720193" y="3387635"/>
            <a:ext cx="916761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200"/>
            </a:lvl1pPr>
          </a:lstStyle>
          <a:p>
            <a:pPr/>
            <a:r>
              <a:t>Some systems described by molecular mechanics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3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137">
                                            <p:txEl>
                                              <p:pRg st="2" end="2"/>
                                            </p:txEl>
                                          </p:spTgt>
                                        </p:tgtEl>
                                        <p:attrNameLst>
                                          <p:attrName>style.visibility</p:attrName>
                                        </p:attrNameLst>
                                      </p:cBhvr>
                                      <p:to>
                                        <p:strVal val="visible"/>
                                      </p:to>
                                    </p:set>
                                  </p:childTnLst>
                                </p:cTn>
                              </p:par>
                              <p:par>
                                <p:cTn id="16" presetClass="entr" nodeType="withEffect" presetSubtype="0" presetID="1" grpId="1" fill="hold">
                                  <p:stCondLst>
                                    <p:cond delay="0"/>
                                  </p:stCondLst>
                                  <p:iterate type="el" backwards="0">
                                    <p:tmAbs val="0"/>
                                  </p:iterate>
                                  <p:childTnLst>
                                    <p:set>
                                      <p:cBhvr>
                                        <p:cTn id="17" fill="hold"/>
                                        <p:tgtEl>
                                          <p:spTgt spid="137">
                                            <p:txEl>
                                              <p:pRg st="3" end="3"/>
                                            </p:txEl>
                                          </p:spTgt>
                                        </p:tgtEl>
                                        <p:attrNameLst>
                                          <p:attrName>style.visibility</p:attrName>
                                        </p:attrNameLst>
                                      </p:cBhvr>
                                      <p:to>
                                        <p:strVal val="visible"/>
                                      </p:to>
                                    </p:set>
                                  </p:childTnLst>
                                </p:cTn>
                              </p:par>
                              <p:par>
                                <p:cTn id="18" presetClass="entr" nodeType="withEffect" presetSubtype="0" presetID="1" grpId="1" fill="hold">
                                  <p:stCondLst>
                                    <p:cond delay="0"/>
                                  </p:stCondLst>
                                  <p:iterate type="el" backwards="0">
                                    <p:tmAbs val="0"/>
                                  </p:iterate>
                                  <p:childTnLst>
                                    <p:set>
                                      <p:cBhvr>
                                        <p:cTn id="19" fill="hold"/>
                                        <p:tgtEl>
                                          <p:spTgt spid="137">
                                            <p:txEl>
                                              <p:pRg st="4" end="4"/>
                                            </p:txEl>
                                          </p:spTgt>
                                        </p:tgtEl>
                                        <p:attrNameLst>
                                          <p:attrName>style.visibility</p:attrName>
                                        </p:attrNameLst>
                                      </p:cBhvr>
                                      <p:to>
                                        <p:strVal val="visible"/>
                                      </p:to>
                                    </p:set>
                                  </p:childTnLst>
                                </p:cTn>
                              </p:par>
                              <p:par>
                                <p:cTn id="20" presetClass="entr" nodeType="withEffect" presetSubtype="0" presetID="1" grpId="1" fill="hold">
                                  <p:stCondLst>
                                    <p:cond delay="0"/>
                                  </p:stCondLst>
                                  <p:iterate type="el" backwards="0">
                                    <p:tmAbs val="0"/>
                                  </p:iterate>
                                  <p:childTnLst>
                                    <p:set>
                                      <p:cBhvr>
                                        <p:cTn id="21" fill="hold"/>
                                        <p:tgtEl>
                                          <p:spTgt spid="137">
                                            <p:txEl>
                                              <p:pRg st="5" end="5"/>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13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3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37"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How are they useful?"/>
          <p:cNvSpPr txBox="1"/>
          <p:nvPr>
            <p:ph type="title"/>
          </p:nvPr>
        </p:nvSpPr>
        <p:spPr>
          <a:prstGeom prst="rect">
            <a:avLst/>
          </a:prstGeom>
        </p:spPr>
        <p:txBody>
          <a:bodyPr/>
          <a:lstStyle/>
          <a:p>
            <a:pPr/>
            <a:r>
              <a:t>How are they useful?</a:t>
            </a:r>
          </a:p>
        </p:txBody>
      </p:sp>
      <p:sp>
        <p:nvSpPr>
          <p:cNvPr id="148" name="Energy optimization provides reasonable structures…"/>
          <p:cNvSpPr txBox="1"/>
          <p:nvPr>
            <p:ph type="body" idx="1"/>
          </p:nvPr>
        </p:nvSpPr>
        <p:spPr>
          <a:xfrm>
            <a:off x="635000" y="3175000"/>
            <a:ext cx="15242872" cy="9842500"/>
          </a:xfrm>
          <a:prstGeom prst="rect">
            <a:avLst/>
          </a:prstGeom>
        </p:spPr>
        <p:txBody>
          <a:bodyPr/>
          <a:lstStyle/>
          <a:p>
            <a:pPr/>
            <a:r>
              <a:t>Energy optimization provides reasonable structures</a:t>
            </a:r>
          </a:p>
          <a:p>
            <a:pPr lvl="1"/>
            <a:r>
              <a:t>Helpful for building models that fit to experiment. AMBER (Assisted Model Building with Energy Refinement) is a popular force field.</a:t>
            </a:r>
          </a:p>
          <a:p>
            <a:pPr lvl="1"/>
            <a:r>
              <a:t>Basis for many scoring functions in molecular docking.</a:t>
            </a:r>
          </a:p>
          <a:p>
            <a:pPr/>
            <a:r>
              <a:t>Gradients are helpful for optimization and to calculate forces in molecular dynamics simulations</a:t>
            </a:r>
          </a:p>
          <a:p>
            <a:pPr/>
            <a:r>
              <a:t>According to the Boltzmann distribution, energies specify probabilities, </a:t>
            </a:r>
            <a14:m>
              <m:oMath>
                <m:r>
                  <a:rPr xmlns:a="http://schemas.openxmlformats.org/drawingml/2006/main" sz="6100" i="1">
                    <a:solidFill>
                      <a:srgbClr val="000000"/>
                    </a:solidFill>
                    <a:latin typeface="Cambria Math" panose="02040503050406030204" pitchFamily="18" charset="0"/>
                  </a:rPr>
                  <m:t>p</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x</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m:t>
                </m:r>
                <m:sSup>
                  <m:e>
                    <m:r>
                      <a:rPr xmlns:a="http://schemas.openxmlformats.org/drawingml/2006/main" sz="6100" i="1">
                        <a:solidFill>
                          <a:srgbClr val="000000"/>
                        </a:solidFill>
                        <a:latin typeface="Cambria Math" panose="02040503050406030204" pitchFamily="18" charset="0"/>
                      </a:rPr>
                      <m:t>e</m:t>
                    </m:r>
                  </m:e>
                  <m:sup>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β</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x</m:t>
                    </m:r>
                    <m:r>
                      <a:rPr xmlns:a="http://schemas.openxmlformats.org/drawingml/2006/main" sz="6100" i="1">
                        <a:solidFill>
                          <a:srgbClr val="000000"/>
                        </a:solidFill>
                        <a:latin typeface="Cambria Math" panose="02040503050406030204" pitchFamily="18" charset="0"/>
                      </a:rPr>
                      <m:t>)</m:t>
                    </m:r>
                  </m:sup>
                </m:sSup>
              </m:oMath>
            </a14:m>
            <a:r>
              <a:t>.</a:t>
            </a:r>
          </a:p>
        </p:txBody>
      </p:sp>
      <p:sp>
        <p:nvSpPr>
          <p:cNvPr id="14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0" name="Image" descr="Image"/>
          <p:cNvPicPr>
            <a:picLocks noChangeAspect="1"/>
          </p:cNvPicPr>
          <p:nvPr/>
        </p:nvPicPr>
        <p:blipFill>
          <a:blip r:embed="rId2">
            <a:extLst/>
          </a:blip>
          <a:stretch>
            <a:fillRect/>
          </a:stretch>
        </p:blipFill>
        <p:spPr>
          <a:xfrm>
            <a:off x="16509246" y="3967767"/>
            <a:ext cx="6350001" cy="825696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48">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4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48"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What are they made of?"/>
          <p:cNvSpPr txBox="1"/>
          <p:nvPr>
            <p:ph type="title"/>
          </p:nvPr>
        </p:nvSpPr>
        <p:spPr>
          <a:prstGeom prst="rect">
            <a:avLst/>
          </a:prstGeom>
        </p:spPr>
        <p:txBody>
          <a:bodyPr/>
          <a:lstStyle/>
          <a:p>
            <a:pPr/>
            <a:r>
              <a:t>What are they made of?</a:t>
            </a:r>
          </a:p>
        </p:txBody>
      </p:sp>
      <p:grpSp>
        <p:nvGrpSpPr>
          <p:cNvPr id="155" name="Group"/>
          <p:cNvGrpSpPr/>
          <p:nvPr/>
        </p:nvGrpSpPr>
        <p:grpSpPr>
          <a:xfrm>
            <a:off x="1181244" y="4068023"/>
            <a:ext cx="22021512" cy="4443833"/>
            <a:chOff x="0" y="0"/>
            <a:chExt cx="22021509" cy="4443831"/>
          </a:xfrm>
        </p:grpSpPr>
        <p:pic>
          <p:nvPicPr>
            <p:cNvPr id="153" name="Image" descr="Image"/>
            <p:cNvPicPr>
              <a:picLocks noChangeAspect="1"/>
            </p:cNvPicPr>
            <p:nvPr/>
          </p:nvPicPr>
          <p:blipFill>
            <a:blip r:embed="rId2">
              <a:extLst/>
            </a:blip>
            <a:stretch>
              <a:fillRect/>
            </a:stretch>
          </p:blipFill>
          <p:spPr>
            <a:xfrm>
              <a:off x="0" y="0"/>
              <a:ext cx="15323557" cy="4443832"/>
            </a:xfrm>
            <a:prstGeom prst="rect">
              <a:avLst/>
            </a:prstGeom>
            <a:ln w="12700" cap="flat">
              <a:noFill/>
              <a:miter lim="400000"/>
            </a:ln>
            <a:effectLst/>
          </p:spPr>
        </p:pic>
        <p:sp>
          <p:nvSpPr>
            <p:cNvPr id="154" name="From Figure 3 of…"/>
            <p:cNvSpPr txBox="1"/>
            <p:nvPr/>
          </p:nvSpPr>
          <p:spPr>
            <a:xfrm>
              <a:off x="16451964" y="1667878"/>
              <a:ext cx="5569546" cy="1108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sz="3200"/>
              </a:pPr>
              <a:r>
                <a:t>From Figure 3 of </a:t>
              </a:r>
            </a:p>
            <a:p>
              <a:pPr>
                <a:defRPr sz="3200"/>
              </a:pPr>
              <a:r>
                <a:t>Durant and McCammon, 2011</a:t>
              </a:r>
            </a:p>
          </p:txBody>
        </p:sp>
      </p:grpSp>
      <p:sp>
        <p:nvSpPr>
          <p:cNvPr id="156" name="The potential energy of a system can be divided into those caused by interactions between atoms that are chemically bonded to one another and those caused by interactions between atoms that are not bonded. Chemical bonds and atomic angles are modeled usi"/>
          <p:cNvSpPr txBox="1"/>
          <p:nvPr/>
        </p:nvSpPr>
        <p:spPr>
          <a:xfrm>
            <a:off x="83840" y="8571279"/>
            <a:ext cx="24216321" cy="352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a:pPr>
            <a:r>
              <a:t>The potential energy of a system can be divided into those caused by interactions between atoms that are chemically bonded to one another and those caused by interactions between atoms that are not bonded. Chemical bonds and atomic angles are modeled using simple springs, and dihedral angles (that is, rotations about a bond) are modeled using a sinusoidal function that approximates the energy differences between eclipsed and staggered conformations. Non-bonded forces arise due to van der Waals interactions, modeled using the Lennard-Jones potential, and charged (electrostatic) interactions, modeled using Coulomb's law.</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200"/>
            </a:pPr>
            <a:r>
              <a:t>Taken from Figure 3 of Durrant &amp; McCammon, 2011.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4" name="Group 13"/>
          <p:cNvGrpSpPr/>
          <p:nvPr/>
        </p:nvGrpSpPr>
        <p:grpSpPr>
          <a:xfrm>
            <a:off x="10544701" y="2699340"/>
            <a:ext cx="13016422" cy="10537930"/>
            <a:chOff x="0" y="0"/>
            <a:chExt cx="13016420" cy="10537929"/>
          </a:xfrm>
        </p:grpSpPr>
        <p:grpSp>
          <p:nvGrpSpPr>
            <p:cNvPr id="162" name="Group 11"/>
            <p:cNvGrpSpPr/>
            <p:nvPr/>
          </p:nvGrpSpPr>
          <p:grpSpPr>
            <a:xfrm>
              <a:off x="0" y="-1"/>
              <a:ext cx="13016422" cy="10046040"/>
              <a:chOff x="0" y="0"/>
              <a:chExt cx="13016420" cy="10046038"/>
            </a:xfrm>
          </p:grpSpPr>
          <p:grpSp>
            <p:nvGrpSpPr>
              <p:cNvPr id="160" name="Group 9"/>
              <p:cNvGrpSpPr/>
              <p:nvPr/>
            </p:nvGrpSpPr>
            <p:grpSpPr>
              <a:xfrm>
                <a:off x="0" y="-1"/>
                <a:ext cx="13016422" cy="10000135"/>
                <a:chOff x="0" y="0"/>
                <a:chExt cx="13016420" cy="10000133"/>
              </a:xfrm>
            </p:grpSpPr>
            <p:pic>
              <p:nvPicPr>
                <p:cNvPr id="158" name="Picture 2" descr="Picture 2"/>
                <p:cNvPicPr>
                  <a:picLocks noChangeAspect="1"/>
                </p:cNvPicPr>
                <p:nvPr/>
              </p:nvPicPr>
              <p:blipFill>
                <a:blip r:embed="rId2">
                  <a:extLst/>
                </a:blip>
                <a:stretch>
                  <a:fillRect/>
                </a:stretch>
              </p:blipFill>
              <p:spPr>
                <a:xfrm>
                  <a:off x="0" y="0"/>
                  <a:ext cx="12875529" cy="10000134"/>
                </a:xfrm>
                <a:prstGeom prst="rect">
                  <a:avLst/>
                </a:prstGeom>
                <a:ln w="12700" cap="flat">
                  <a:noFill/>
                  <a:miter lim="400000"/>
                </a:ln>
                <a:effectLst/>
              </p:spPr>
            </p:pic>
            <p:sp>
              <p:nvSpPr>
                <p:cNvPr id="159" name="Rectangle 2"/>
                <p:cNvSpPr/>
                <p:nvPr/>
              </p:nvSpPr>
              <p:spPr>
                <a:xfrm>
                  <a:off x="396942" y="121128"/>
                  <a:ext cx="12619479" cy="1547014"/>
                </a:xfrm>
                <a:prstGeom prst="rect">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sp>
            <p:nvSpPr>
              <p:cNvPr id="161" name="Freeform: Shape 10"/>
              <p:cNvSpPr/>
              <p:nvPr/>
            </p:nvSpPr>
            <p:spPr>
              <a:xfrm>
                <a:off x="5635103" y="7224083"/>
                <a:ext cx="3075010" cy="2821956"/>
              </a:xfrm>
              <a:custGeom>
                <a:avLst/>
                <a:gdLst/>
                <a:ahLst/>
                <a:cxnLst>
                  <a:cxn ang="0">
                    <a:pos x="wd2" y="hd2"/>
                  </a:cxn>
                  <a:cxn ang="5400000">
                    <a:pos x="wd2" y="hd2"/>
                  </a:cxn>
                  <a:cxn ang="10800000">
                    <a:pos x="wd2" y="hd2"/>
                  </a:cxn>
                  <a:cxn ang="16200000">
                    <a:pos x="wd2" y="hd2"/>
                  </a:cxn>
                </a:cxnLst>
                <a:rect l="0" t="0" r="r" b="b"/>
                <a:pathLst>
                  <a:path w="21558" h="21545" fill="norm" stroke="1" extrusionOk="0">
                    <a:moveTo>
                      <a:pt x="14331" y="194"/>
                    </a:moveTo>
                    <a:cubicBezTo>
                      <a:pt x="13967" y="177"/>
                      <a:pt x="13602" y="179"/>
                      <a:pt x="13239" y="145"/>
                    </a:cubicBezTo>
                    <a:cubicBezTo>
                      <a:pt x="13077" y="130"/>
                      <a:pt x="12921" y="51"/>
                      <a:pt x="12758" y="48"/>
                    </a:cubicBezTo>
                    <a:lnTo>
                      <a:pt x="10661" y="97"/>
                    </a:lnTo>
                    <a:cubicBezTo>
                      <a:pt x="10374" y="176"/>
                      <a:pt x="10512" y="147"/>
                      <a:pt x="10093" y="194"/>
                    </a:cubicBezTo>
                    <a:lnTo>
                      <a:pt x="9176" y="290"/>
                    </a:lnTo>
                    <a:cubicBezTo>
                      <a:pt x="9088" y="301"/>
                      <a:pt x="9002" y="333"/>
                      <a:pt x="8913" y="339"/>
                    </a:cubicBezTo>
                    <a:cubicBezTo>
                      <a:pt x="8462" y="366"/>
                      <a:pt x="8011" y="371"/>
                      <a:pt x="7559" y="387"/>
                    </a:cubicBezTo>
                    <a:cubicBezTo>
                      <a:pt x="5803" y="819"/>
                      <a:pt x="7422" y="452"/>
                      <a:pt x="3015" y="532"/>
                    </a:cubicBezTo>
                    <a:cubicBezTo>
                      <a:pt x="2622" y="539"/>
                      <a:pt x="2229" y="564"/>
                      <a:pt x="1835" y="581"/>
                    </a:cubicBezTo>
                    <a:cubicBezTo>
                      <a:pt x="1748" y="597"/>
                      <a:pt x="1659" y="603"/>
                      <a:pt x="1573" y="629"/>
                    </a:cubicBezTo>
                    <a:cubicBezTo>
                      <a:pt x="1498" y="652"/>
                      <a:pt x="1428" y="695"/>
                      <a:pt x="1355" y="726"/>
                    </a:cubicBezTo>
                    <a:cubicBezTo>
                      <a:pt x="1312" y="744"/>
                      <a:pt x="1267" y="758"/>
                      <a:pt x="1224" y="774"/>
                    </a:cubicBezTo>
                    <a:cubicBezTo>
                      <a:pt x="841" y="1198"/>
                      <a:pt x="1309" y="660"/>
                      <a:pt x="1005" y="1064"/>
                    </a:cubicBezTo>
                    <a:cubicBezTo>
                      <a:pt x="966" y="1117"/>
                      <a:pt x="918" y="1161"/>
                      <a:pt x="874" y="1209"/>
                    </a:cubicBezTo>
                    <a:cubicBezTo>
                      <a:pt x="864" y="1275"/>
                      <a:pt x="822" y="1601"/>
                      <a:pt x="787" y="1693"/>
                    </a:cubicBezTo>
                    <a:cubicBezTo>
                      <a:pt x="766" y="1747"/>
                      <a:pt x="729" y="1790"/>
                      <a:pt x="699" y="1838"/>
                    </a:cubicBezTo>
                    <a:cubicBezTo>
                      <a:pt x="643" y="2089"/>
                      <a:pt x="643" y="2058"/>
                      <a:pt x="612" y="2370"/>
                    </a:cubicBezTo>
                    <a:cubicBezTo>
                      <a:pt x="551" y="2982"/>
                      <a:pt x="662" y="2747"/>
                      <a:pt x="481" y="3048"/>
                    </a:cubicBezTo>
                    <a:cubicBezTo>
                      <a:pt x="461" y="3134"/>
                      <a:pt x="397" y="3407"/>
                      <a:pt x="394" y="3483"/>
                    </a:cubicBezTo>
                    <a:cubicBezTo>
                      <a:pt x="353" y="4402"/>
                      <a:pt x="335" y="5321"/>
                      <a:pt x="306" y="6241"/>
                    </a:cubicBezTo>
                    <a:cubicBezTo>
                      <a:pt x="373" y="7724"/>
                      <a:pt x="380" y="7402"/>
                      <a:pt x="306" y="9433"/>
                    </a:cubicBezTo>
                    <a:cubicBezTo>
                      <a:pt x="284" y="10038"/>
                      <a:pt x="191" y="11247"/>
                      <a:pt x="131" y="11901"/>
                    </a:cubicBezTo>
                    <a:cubicBezTo>
                      <a:pt x="-13" y="13500"/>
                      <a:pt x="90" y="12106"/>
                      <a:pt x="0" y="13400"/>
                    </a:cubicBezTo>
                    <a:cubicBezTo>
                      <a:pt x="30" y="13916"/>
                      <a:pt x="64" y="14432"/>
                      <a:pt x="88" y="14948"/>
                    </a:cubicBezTo>
                    <a:cubicBezTo>
                      <a:pt x="137" y="16012"/>
                      <a:pt x="127" y="17081"/>
                      <a:pt x="219" y="18141"/>
                    </a:cubicBezTo>
                    <a:cubicBezTo>
                      <a:pt x="230" y="18271"/>
                      <a:pt x="341" y="18364"/>
                      <a:pt x="394" y="18480"/>
                    </a:cubicBezTo>
                    <a:cubicBezTo>
                      <a:pt x="429" y="18558"/>
                      <a:pt x="440" y="18648"/>
                      <a:pt x="481" y="18722"/>
                    </a:cubicBezTo>
                    <a:cubicBezTo>
                      <a:pt x="653" y="19032"/>
                      <a:pt x="914" y="19338"/>
                      <a:pt x="1180" y="19544"/>
                    </a:cubicBezTo>
                    <a:cubicBezTo>
                      <a:pt x="1458" y="19760"/>
                      <a:pt x="1762" y="19933"/>
                      <a:pt x="2054" y="20125"/>
                    </a:cubicBezTo>
                    <a:cubicBezTo>
                      <a:pt x="2155" y="20191"/>
                      <a:pt x="2248" y="20277"/>
                      <a:pt x="2360" y="20318"/>
                    </a:cubicBezTo>
                    <a:cubicBezTo>
                      <a:pt x="3424" y="20711"/>
                      <a:pt x="2090" y="20235"/>
                      <a:pt x="3146" y="20560"/>
                    </a:cubicBezTo>
                    <a:cubicBezTo>
                      <a:pt x="3834" y="20772"/>
                      <a:pt x="3246" y="20665"/>
                      <a:pt x="3889" y="20754"/>
                    </a:cubicBezTo>
                    <a:cubicBezTo>
                      <a:pt x="4667" y="21077"/>
                      <a:pt x="3814" y="20757"/>
                      <a:pt x="4588" y="20947"/>
                    </a:cubicBezTo>
                    <a:cubicBezTo>
                      <a:pt x="4736" y="20984"/>
                      <a:pt x="4875" y="21062"/>
                      <a:pt x="5025" y="21092"/>
                    </a:cubicBezTo>
                    <a:cubicBezTo>
                      <a:pt x="6577" y="21405"/>
                      <a:pt x="6484" y="21333"/>
                      <a:pt x="8083" y="21383"/>
                    </a:cubicBezTo>
                    <a:cubicBezTo>
                      <a:pt x="8967" y="21600"/>
                      <a:pt x="8613" y="21542"/>
                      <a:pt x="10181" y="21528"/>
                    </a:cubicBezTo>
                    <a:cubicBezTo>
                      <a:pt x="11361" y="21517"/>
                      <a:pt x="12540" y="21463"/>
                      <a:pt x="13720" y="21431"/>
                    </a:cubicBezTo>
                    <a:cubicBezTo>
                      <a:pt x="13923" y="21399"/>
                      <a:pt x="14129" y="21380"/>
                      <a:pt x="14331" y="21334"/>
                    </a:cubicBezTo>
                    <a:cubicBezTo>
                      <a:pt x="14698" y="21251"/>
                      <a:pt x="15056" y="21120"/>
                      <a:pt x="15424" y="21044"/>
                    </a:cubicBezTo>
                    <a:cubicBezTo>
                      <a:pt x="15657" y="20996"/>
                      <a:pt x="15893" y="20962"/>
                      <a:pt x="16123" y="20899"/>
                    </a:cubicBezTo>
                    <a:cubicBezTo>
                      <a:pt x="16359" y="20833"/>
                      <a:pt x="16587" y="20733"/>
                      <a:pt x="16822" y="20657"/>
                    </a:cubicBezTo>
                    <a:cubicBezTo>
                      <a:pt x="16937" y="20620"/>
                      <a:pt x="17055" y="20592"/>
                      <a:pt x="17171" y="20560"/>
                    </a:cubicBezTo>
                    <a:cubicBezTo>
                      <a:pt x="17302" y="20451"/>
                      <a:pt x="17470" y="20307"/>
                      <a:pt x="17608" y="20221"/>
                    </a:cubicBezTo>
                    <a:cubicBezTo>
                      <a:pt x="17648" y="20197"/>
                      <a:pt x="17695" y="20189"/>
                      <a:pt x="17739" y="20173"/>
                    </a:cubicBezTo>
                    <a:cubicBezTo>
                      <a:pt x="17937" y="19736"/>
                      <a:pt x="17674" y="20245"/>
                      <a:pt x="18176" y="19689"/>
                    </a:cubicBezTo>
                    <a:cubicBezTo>
                      <a:pt x="18283" y="19571"/>
                      <a:pt x="18390" y="19434"/>
                      <a:pt x="18526" y="19351"/>
                    </a:cubicBezTo>
                    <a:cubicBezTo>
                      <a:pt x="18594" y="19309"/>
                      <a:pt x="18671" y="19286"/>
                      <a:pt x="18744" y="19254"/>
                    </a:cubicBezTo>
                    <a:cubicBezTo>
                      <a:pt x="18802" y="19189"/>
                      <a:pt x="18864" y="19128"/>
                      <a:pt x="18919" y="19060"/>
                    </a:cubicBezTo>
                    <a:cubicBezTo>
                      <a:pt x="19191" y="18726"/>
                      <a:pt x="19373" y="18419"/>
                      <a:pt x="19574" y="17996"/>
                    </a:cubicBezTo>
                    <a:cubicBezTo>
                      <a:pt x="19738" y="17651"/>
                      <a:pt x="19848" y="17277"/>
                      <a:pt x="20011" y="16932"/>
                    </a:cubicBezTo>
                    <a:cubicBezTo>
                      <a:pt x="20953" y="14942"/>
                      <a:pt x="20166" y="16895"/>
                      <a:pt x="20885" y="15190"/>
                    </a:cubicBezTo>
                    <a:cubicBezTo>
                      <a:pt x="21235" y="14359"/>
                      <a:pt x="21056" y="14754"/>
                      <a:pt x="21278" y="14078"/>
                    </a:cubicBezTo>
                    <a:cubicBezTo>
                      <a:pt x="21348" y="13867"/>
                      <a:pt x="21497" y="13449"/>
                      <a:pt x="21497" y="13449"/>
                    </a:cubicBezTo>
                    <a:cubicBezTo>
                      <a:pt x="21587" y="12748"/>
                      <a:pt x="21570" y="13027"/>
                      <a:pt x="21497" y="11852"/>
                    </a:cubicBezTo>
                    <a:cubicBezTo>
                      <a:pt x="21493" y="11801"/>
                      <a:pt x="21472" y="11754"/>
                      <a:pt x="21453" y="11707"/>
                    </a:cubicBezTo>
                    <a:cubicBezTo>
                      <a:pt x="21399" y="11576"/>
                      <a:pt x="21345" y="11444"/>
                      <a:pt x="21278" y="11320"/>
                    </a:cubicBezTo>
                    <a:cubicBezTo>
                      <a:pt x="21137" y="11060"/>
                      <a:pt x="21116" y="11007"/>
                      <a:pt x="20929" y="10740"/>
                    </a:cubicBezTo>
                    <a:cubicBezTo>
                      <a:pt x="20802" y="10559"/>
                      <a:pt x="20661" y="10390"/>
                      <a:pt x="20535" y="10207"/>
                    </a:cubicBezTo>
                    <a:cubicBezTo>
                      <a:pt x="20384" y="9987"/>
                      <a:pt x="20244" y="9756"/>
                      <a:pt x="20099" y="9530"/>
                    </a:cubicBezTo>
                    <a:cubicBezTo>
                      <a:pt x="20026" y="9272"/>
                      <a:pt x="19950" y="9015"/>
                      <a:pt x="19880" y="8756"/>
                    </a:cubicBezTo>
                    <a:cubicBezTo>
                      <a:pt x="19863" y="8693"/>
                      <a:pt x="19836" y="8629"/>
                      <a:pt x="19836" y="8563"/>
                    </a:cubicBezTo>
                    <a:cubicBezTo>
                      <a:pt x="19836" y="8111"/>
                      <a:pt x="19828" y="7656"/>
                      <a:pt x="19880" y="7208"/>
                    </a:cubicBezTo>
                    <a:cubicBezTo>
                      <a:pt x="19902" y="7021"/>
                      <a:pt x="20008" y="6857"/>
                      <a:pt x="20055" y="6676"/>
                    </a:cubicBezTo>
                    <a:cubicBezTo>
                      <a:pt x="20096" y="6518"/>
                      <a:pt x="20110" y="6353"/>
                      <a:pt x="20142" y="6192"/>
                    </a:cubicBezTo>
                    <a:cubicBezTo>
                      <a:pt x="20168" y="6062"/>
                      <a:pt x="20200" y="5934"/>
                      <a:pt x="20230" y="5805"/>
                    </a:cubicBezTo>
                    <a:cubicBezTo>
                      <a:pt x="20244" y="5563"/>
                      <a:pt x="20248" y="5320"/>
                      <a:pt x="20273" y="5080"/>
                    </a:cubicBezTo>
                    <a:cubicBezTo>
                      <a:pt x="20307" y="4756"/>
                      <a:pt x="20399" y="4438"/>
                      <a:pt x="20404" y="4112"/>
                    </a:cubicBezTo>
                    <a:cubicBezTo>
                      <a:pt x="20413" y="3611"/>
                      <a:pt x="20382" y="3108"/>
                      <a:pt x="20317" y="2612"/>
                    </a:cubicBezTo>
                    <a:cubicBezTo>
                      <a:pt x="20283" y="2356"/>
                      <a:pt x="20002" y="1842"/>
                      <a:pt x="19880" y="1645"/>
                    </a:cubicBezTo>
                    <a:cubicBezTo>
                      <a:pt x="19786" y="1493"/>
                      <a:pt x="19695" y="1335"/>
                      <a:pt x="19574" y="1209"/>
                    </a:cubicBezTo>
                    <a:cubicBezTo>
                      <a:pt x="19445" y="1075"/>
                      <a:pt x="19288" y="974"/>
                      <a:pt x="19137" y="871"/>
                    </a:cubicBezTo>
                    <a:cubicBezTo>
                      <a:pt x="18982" y="764"/>
                      <a:pt x="18824" y="661"/>
                      <a:pt x="18657" y="581"/>
                    </a:cubicBezTo>
                    <a:cubicBezTo>
                      <a:pt x="18189" y="355"/>
                      <a:pt x="17547" y="248"/>
                      <a:pt x="17084" y="145"/>
                    </a:cubicBezTo>
                    <a:cubicBezTo>
                      <a:pt x="16573" y="32"/>
                      <a:pt x="16663" y="55"/>
                      <a:pt x="16166" y="0"/>
                    </a:cubicBezTo>
                    <a:cubicBezTo>
                      <a:pt x="15744" y="16"/>
                      <a:pt x="15321" y="12"/>
                      <a:pt x="14899" y="48"/>
                    </a:cubicBezTo>
                    <a:cubicBezTo>
                      <a:pt x="14765" y="60"/>
                      <a:pt x="14637" y="111"/>
                      <a:pt x="14506" y="145"/>
                    </a:cubicBezTo>
                    <a:cubicBezTo>
                      <a:pt x="14389" y="176"/>
                      <a:pt x="14277" y="242"/>
                      <a:pt x="14156" y="242"/>
                    </a:cubicBezTo>
                    <a:lnTo>
                      <a:pt x="14331" y="194"/>
                    </a:lnTo>
                    <a:close/>
                  </a:path>
                </a:pathLst>
              </a:cu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sp>
          <p:nvSpPr>
            <p:cNvPr id="163" name="Rectangle 12"/>
            <p:cNvSpPr/>
            <p:nvPr/>
          </p:nvSpPr>
          <p:spPr>
            <a:xfrm>
              <a:off x="0" y="1178618"/>
              <a:ext cx="7380810" cy="9359312"/>
            </a:xfrm>
            <a:prstGeom prst="rect">
              <a:avLst/>
            </a:prstGeom>
            <a:gradFill flip="none" rotWithShape="1">
              <a:gsLst>
                <a:gs pos="29000">
                  <a:srgbClr val="FFFFFF"/>
                </a:gs>
                <a:gs pos="100000">
                  <a:srgbClr val="FFFFFF">
                    <a:alpha val="0"/>
                  </a:srgbClr>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sp>
        <p:nvSpPr>
          <p:cNvPr id="165" name="Bonded Interactions"/>
          <p:cNvSpPr txBox="1"/>
          <p:nvPr>
            <p:ph type="title"/>
          </p:nvPr>
        </p:nvSpPr>
        <p:spPr>
          <a:prstGeom prst="rect">
            <a:avLst/>
          </a:prstGeom>
        </p:spPr>
        <p:txBody>
          <a:bodyPr anchor="t"/>
          <a:lstStyle/>
          <a:p>
            <a:pPr/>
            <a:r>
              <a:t>Bonded Interactions</a:t>
            </a:r>
          </a:p>
        </p:txBody>
      </p:sp>
      <p:sp>
        <p:nvSpPr>
          <p:cNvPr id="16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TextBox 7"/>
          <p:cNvSpPr txBox="1"/>
          <p:nvPr/>
        </p:nvSpPr>
        <p:spPr>
          <a:xfrm>
            <a:off x="317500" y="3175000"/>
            <a:ext cx="14599254" cy="99933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limUpp>
                    <m:e>
                      <m:limLow>
                        <m:e>
                          <m:r>
                            <a:rPr xmlns:a="http://schemas.openxmlformats.org/drawingml/2006/main" sz="6100" i="1">
                              <a:solidFill>
                                <a:srgbClr val="000000"/>
                              </a:solidFill>
                              <a:latin typeface="Cambria Math" panose="02040503050406030204" pitchFamily="18" charset="0"/>
                            </a:rPr>
                            <m:t>∑</m:t>
                          </m:r>
                        </m:e>
                        <m:lim>
                          <m:r>
                            <a:rPr xmlns:a="http://schemas.openxmlformats.org/drawingml/2006/main" sz="6100" i="1">
                              <a:solidFill>
                                <a:srgbClr val="000000"/>
                              </a:solidFill>
                              <a:latin typeface="Cambria Math" panose="02040503050406030204" pitchFamily="18" charset="0"/>
                            </a:rPr>
                            <m:t>i</m:t>
                          </m:r>
                        </m:lim>
                      </m:limLow>
                    </m:e>
                    <m:lim>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s</m:t>
                      </m:r>
                    </m:lim>
                  </m:limUpp>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k</m:t>
                          </m:r>
                        </m:e>
                        <m:sub>
                          <m:r>
                            <a:rPr xmlns:a="http://schemas.openxmlformats.org/drawingml/2006/main" sz="6100" i="1">
                              <a:solidFill>
                                <a:srgbClr val="000000"/>
                              </a:solidFill>
                              <a:latin typeface="Cambria Math" panose="02040503050406030204" pitchFamily="18" charset="0"/>
                            </a:rPr>
                            <m:t>i</m:t>
                          </m:r>
                        </m:sub>
                      </m:sSub>
                    </m:num>
                    <m:den>
                      <m:r>
                        <a:rPr xmlns:a="http://schemas.openxmlformats.org/drawingml/2006/main" sz="6100" i="1">
                          <a:solidFill>
                            <a:srgbClr val="000000"/>
                          </a:solidFill>
                          <a:latin typeface="Cambria Math" panose="02040503050406030204" pitchFamily="18" charset="0"/>
                        </a:rPr>
                        <m:t>2</m:t>
                      </m:r>
                    </m:den>
                  </m:f>
                  <m:sSup>
                    <m:e>
                      <m:d>
                        <m:dPr>
                          <m:ctrlPr>
                            <a:rPr xmlns:a="http://schemas.openxmlformats.org/drawingml/2006/main" sz="6100" i="1">
                              <a:solidFill>
                                <a:srgbClr val="000000"/>
                              </a:solidFill>
                              <a:latin typeface="Cambria Math" panose="02040503050406030204" pitchFamily="18" charset="0"/>
                            </a:rPr>
                          </m:ctrlPr>
                        </m:dPr>
                        <m:e>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o</m:t>
                              </m:r>
                            </m:sub>
                          </m:sSub>
                        </m:e>
                      </m:d>
                    </m:e>
                    <m:sup>
                      <m:r>
                        <a:rPr xmlns:a="http://schemas.openxmlformats.org/drawingml/2006/main" sz="6100" i="1">
                          <a:solidFill>
                            <a:srgbClr val="000000"/>
                          </a:solidFill>
                          <a:latin typeface="Cambria Math" panose="02040503050406030204" pitchFamily="18" charset="0"/>
                        </a:rPr>
                        <m:t>2</m:t>
                      </m:r>
                    </m:sup>
                  </m:sSup>
                </m:oMath>
              </m:oMathPara>
            </a14:m>
          </a:p>
          <a:p>
            <a:pPr algn="l">
              <a:defRPr sz="5000">
                <a:latin typeface="+mn-lt"/>
                <a:ea typeface="+mn-ea"/>
                <a:cs typeface="+mn-cs"/>
                <a:sym typeface="Helvetica Light"/>
              </a:defRPr>
            </a:p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g</m:t>
                      </m:r>
                      <m:r>
                        <a:rPr xmlns:a="http://schemas.openxmlformats.org/drawingml/2006/main" sz="6100" i="1">
                          <a:solidFill>
                            <a:srgbClr val="000000"/>
                          </a:solidFill>
                          <a:latin typeface="Cambria Math" panose="02040503050406030204" pitchFamily="18" charset="0"/>
                        </a:rPr>
                        <m:t>l</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limUpp>
                    <m:e>
                      <m:limLow>
                        <m:e>
                          <m:r>
                            <a:rPr xmlns:a="http://schemas.openxmlformats.org/drawingml/2006/main" sz="6100" i="1">
                              <a:solidFill>
                                <a:srgbClr val="000000"/>
                              </a:solidFill>
                              <a:latin typeface="Cambria Math" panose="02040503050406030204" pitchFamily="18" charset="0"/>
                            </a:rPr>
                            <m:t>∑</m:t>
                          </m:r>
                        </m:e>
                        <m:lim>
                          <m:r>
                            <a:rPr xmlns:a="http://schemas.openxmlformats.org/drawingml/2006/main" sz="6100" i="1">
                              <a:solidFill>
                                <a:srgbClr val="000000"/>
                              </a:solidFill>
                              <a:latin typeface="Cambria Math" panose="02040503050406030204" pitchFamily="18" charset="0"/>
                            </a:rPr>
                            <m:t>i</m:t>
                          </m:r>
                        </m:lim>
                      </m:limLow>
                    </m:e>
                    <m:lim>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g</m:t>
                      </m:r>
                      <m:r>
                        <a:rPr xmlns:a="http://schemas.openxmlformats.org/drawingml/2006/main" sz="6100" i="1">
                          <a:solidFill>
                            <a:srgbClr val="000000"/>
                          </a:solidFill>
                          <a:latin typeface="Cambria Math" panose="02040503050406030204" pitchFamily="18" charset="0"/>
                        </a:rPr>
                        <m:t>l</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s</m:t>
                      </m:r>
                    </m:lim>
                  </m:limUpp>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k</m:t>
                          </m:r>
                        </m:e>
                        <m:sub>
                          <m:r>
                            <a:rPr xmlns:a="http://schemas.openxmlformats.org/drawingml/2006/main" sz="6100" i="1">
                              <a:solidFill>
                                <a:srgbClr val="000000"/>
                              </a:solidFill>
                              <a:latin typeface="Cambria Math" panose="02040503050406030204" pitchFamily="18" charset="0"/>
                            </a:rPr>
                            <m:t>i</m:t>
                          </m:r>
                        </m:sub>
                      </m:sSub>
                    </m:num>
                    <m:den>
                      <m:r>
                        <a:rPr xmlns:a="http://schemas.openxmlformats.org/drawingml/2006/main" sz="6100" i="1">
                          <a:solidFill>
                            <a:srgbClr val="000000"/>
                          </a:solidFill>
                          <a:latin typeface="Cambria Math" panose="02040503050406030204" pitchFamily="18" charset="0"/>
                        </a:rPr>
                        <m:t>2</m:t>
                      </m:r>
                    </m:den>
                  </m:f>
                  <m:sSup>
                    <m:e>
                      <m:d>
                        <m:dPr>
                          <m:ctrlPr>
                            <a:rPr xmlns:a="http://schemas.openxmlformats.org/drawingml/2006/main" sz="6100" i="1">
                              <a:solidFill>
                                <a:srgbClr val="000000"/>
                              </a:solidFill>
                              <a:latin typeface="Cambria Math" panose="02040503050406030204" pitchFamily="18" charset="0"/>
                            </a:rPr>
                          </m:ctrlPr>
                        </m:dPr>
                        <m:e>
                          <m:sSub>
                            <m:e>
                              <m:r>
                                <a:rPr xmlns:a="http://schemas.openxmlformats.org/drawingml/2006/main" sz="6100" i="1">
                                  <a:solidFill>
                                    <a:srgbClr val="000000"/>
                                  </a:solidFill>
                                  <a:latin typeface="Cambria Math" panose="02040503050406030204" pitchFamily="18" charset="0"/>
                                </a:rPr>
                                <m:t>ω</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ω</m:t>
                              </m:r>
                            </m:e>
                            <m:sub>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o</m:t>
                              </m:r>
                            </m:sub>
                          </m:sSub>
                        </m:e>
                      </m:d>
                    </m:e>
                    <m:sup>
                      <m:r>
                        <a:rPr xmlns:a="http://schemas.openxmlformats.org/drawingml/2006/main" sz="6100" i="1">
                          <a:solidFill>
                            <a:srgbClr val="000000"/>
                          </a:solidFill>
                          <a:latin typeface="Cambria Math" panose="02040503050406030204" pitchFamily="18" charset="0"/>
                        </a:rPr>
                        <m:t>2</m:t>
                      </m:r>
                    </m:sup>
                  </m:sSup>
                </m:oMath>
              </m:oMathPara>
            </a14:m>
          </a:p>
          <a:p>
            <a:pPr algn="l">
              <a:defRPr sz="5000">
                <a:latin typeface="+mn-lt"/>
                <a:ea typeface="+mn-ea"/>
                <a:cs typeface="+mn-cs"/>
                <a:sym typeface="Helvetica Light"/>
              </a:defRPr>
            </a:p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t</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r</m:t>
                      </m:r>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limUpp>
                    <m:e>
                      <m:limLow>
                        <m:e>
                          <m:r>
                            <a:rPr xmlns:a="http://schemas.openxmlformats.org/drawingml/2006/main" sz="6100" i="1">
                              <a:solidFill>
                                <a:srgbClr val="000000"/>
                              </a:solidFill>
                              <a:latin typeface="Cambria Math" panose="02040503050406030204" pitchFamily="18" charset="0"/>
                            </a:rPr>
                            <m:t>∑</m:t>
                          </m:r>
                        </m:e>
                        <m:lim>
                          <m:r>
                            <a:rPr xmlns:a="http://schemas.openxmlformats.org/drawingml/2006/main" sz="6100" i="1">
                              <a:solidFill>
                                <a:srgbClr val="000000"/>
                              </a:solidFill>
                              <a:latin typeface="Cambria Math" panose="02040503050406030204" pitchFamily="18" charset="0"/>
                            </a:rPr>
                            <m:t>i</m:t>
                          </m:r>
                        </m:lim>
                      </m:limLow>
                    </m:e>
                    <m:lim>
                      <m:r>
                        <a:rPr xmlns:a="http://schemas.openxmlformats.org/drawingml/2006/main" sz="6100" i="1">
                          <a:solidFill>
                            <a:srgbClr val="000000"/>
                          </a:solidFill>
                          <a:latin typeface="Cambria Math" panose="02040503050406030204" pitchFamily="18" charset="0"/>
                        </a:rPr>
                        <m:t>T</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r</m:t>
                      </m:r>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s</m:t>
                      </m:r>
                    </m:lim>
                  </m:limUpp>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V</m:t>
                          </m:r>
                        </m:e>
                        <m:sub>
                          <m:r>
                            <a:rPr xmlns:a="http://schemas.openxmlformats.org/drawingml/2006/main" sz="6100" i="1">
                              <a:solidFill>
                                <a:srgbClr val="000000"/>
                              </a:solidFill>
                              <a:latin typeface="Cambria Math" panose="02040503050406030204" pitchFamily="18" charset="0"/>
                            </a:rPr>
                            <m:t>i</m:t>
                          </m:r>
                        </m:sub>
                      </m:sSub>
                    </m:num>
                    <m:den>
                      <m:r>
                        <a:rPr xmlns:a="http://schemas.openxmlformats.org/drawingml/2006/main" sz="6100" i="1">
                          <a:solidFill>
                            <a:srgbClr val="000000"/>
                          </a:solidFill>
                          <a:latin typeface="Cambria Math" panose="02040503050406030204" pitchFamily="18" charset="0"/>
                        </a:rPr>
                        <m:t>2</m:t>
                      </m:r>
                    </m:den>
                  </m:f>
                  <m:d>
                    <m:dPr>
                      <m:ctrlPr>
                        <a:rPr xmlns:a="http://schemas.openxmlformats.org/drawingml/2006/main" sz="6100" i="1">
                          <a:solidFill>
                            <a:srgbClr val="000000"/>
                          </a:solidFill>
                          <a:latin typeface="Cambria Math" panose="02040503050406030204" pitchFamily="18" charset="0"/>
                        </a:rPr>
                      </m:ctrlPr>
                      <m:begChr m:val="["/>
                      <m:endChr m:val="]"/>
                    </m:dPr>
                    <m:e>
                      <m:r>
                        <a:rPr xmlns:a="http://schemas.openxmlformats.org/drawingml/2006/main" sz="6100" i="1">
                          <a:solidFill>
                            <a:srgbClr val="000000"/>
                          </a:solidFill>
                          <a:latin typeface="Cambria Math" panose="02040503050406030204" pitchFamily="18" charset="0"/>
                        </a:rPr>
                        <m:t>1</m:t>
                      </m:r>
                      <m:r>
                        <a:rPr xmlns:a="http://schemas.openxmlformats.org/drawingml/2006/main" sz="6100" i="1">
                          <a:solidFill>
                            <a:srgbClr val="000000"/>
                          </a:solidFill>
                          <a:latin typeface="Cambria Math" panose="02040503050406030204" pitchFamily="18" charset="0"/>
                        </a:rPr>
                        <m:t>+</m:t>
                      </m:r>
                      <m:r>
                        <m:rPr>
                          <m:sty m:val="p"/>
                        </m:rPr>
                        <a:rPr xmlns:a="http://schemas.openxmlformats.org/drawingml/2006/main" sz="6100" i="1">
                          <a:solidFill>
                            <a:srgbClr val="000000"/>
                          </a:solidFill>
                          <a:latin typeface="Cambria Math" panose="02040503050406030204" pitchFamily="18" charset="0"/>
                        </a:rPr>
                        <m:t>cos</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n</m:t>
                          </m:r>
                        </m:e>
                        <m:sub>
                          <m:r>
                            <a:rPr xmlns:a="http://schemas.openxmlformats.org/drawingml/2006/main" sz="6100" i="1">
                              <a:solidFill>
                                <a:srgbClr val="000000"/>
                              </a:solidFill>
                              <a:latin typeface="Cambria Math" panose="02040503050406030204" pitchFamily="18" charset="0"/>
                            </a:rPr>
                            <m:t>i</m:t>
                          </m:r>
                        </m:sub>
                      </m:sSub>
                      <m:sSub>
                        <m:e>
                          <m:r>
                            <a:rPr xmlns:a="http://schemas.openxmlformats.org/drawingml/2006/main" sz="6100" i="1">
                              <a:solidFill>
                                <a:srgbClr val="000000"/>
                              </a:solidFill>
                              <a:latin typeface="Cambria Math" panose="02040503050406030204" pitchFamily="18" charset="0"/>
                            </a:rPr>
                            <m:t>ϕ</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γ</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e>
                  </m:d>
                </m:oMath>
              </m:oMathPara>
            </a14:m>
          </a:p>
          <a:p>
            <a:pPr algn="l">
              <a:defRPr sz="5000">
                <a:latin typeface="+mn-lt"/>
                <a:ea typeface="+mn-ea"/>
                <a:cs typeface="+mn-cs"/>
                <a:sym typeface="Helvetica Light"/>
              </a:defRPr>
            </a:p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d</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g</m:t>
                      </m:r>
                      <m:r>
                        <a:rPr xmlns:a="http://schemas.openxmlformats.org/drawingml/2006/main" sz="6100" i="1">
                          <a:solidFill>
                            <a:srgbClr val="000000"/>
                          </a:solidFill>
                          <a:latin typeface="Cambria Math" panose="02040503050406030204" pitchFamily="18" charset="0"/>
                        </a:rPr>
                        <m:t>l</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t</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r</m:t>
                      </m:r>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s</m:t>
                      </m:r>
                    </m:sub>
                  </m:sSub>
                </m:oMath>
              </m:oMathPara>
            </a14:m>
          </a:p>
        </p:txBody>
      </p:sp>
      <p:sp>
        <p:nvSpPr>
          <p:cNvPr id="168" name="are between atoms that are covalently linked by three or fewer bonds"/>
          <p:cNvSpPr txBox="1"/>
          <p:nvPr/>
        </p:nvSpPr>
        <p:spPr>
          <a:xfrm>
            <a:off x="3486631" y="2285613"/>
            <a:ext cx="17392879" cy="815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400">
                <a:latin typeface="+mn-lt"/>
                <a:ea typeface="+mn-ea"/>
                <a:cs typeface="+mn-cs"/>
                <a:sym typeface="Helvetica Light"/>
              </a:defRPr>
            </a:lvl1pPr>
          </a:lstStyle>
          <a:p>
            <a:pPr/>
            <a:r>
              <a:t>are between atoms that are covalently linked by three or fewer bonds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Nonbonded Interactions"/>
          <p:cNvSpPr txBox="1"/>
          <p:nvPr>
            <p:ph type="title"/>
          </p:nvPr>
        </p:nvSpPr>
        <p:spPr>
          <a:prstGeom prst="rect">
            <a:avLst/>
          </a:prstGeom>
        </p:spPr>
        <p:txBody>
          <a:bodyPr anchor="t"/>
          <a:lstStyle/>
          <a:p>
            <a:pPr/>
            <a:r>
              <a:t>Nonbonded Interactions</a:t>
            </a:r>
          </a:p>
        </p:txBody>
      </p:sp>
      <p:sp>
        <p:nvSpPr>
          <p:cNvPr id="17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are between atoms that are not covalently linked or linked by more than three bonds"/>
          <p:cNvSpPr txBox="1"/>
          <p:nvPr/>
        </p:nvSpPr>
        <p:spPr>
          <a:xfrm>
            <a:off x="1628061" y="2285613"/>
            <a:ext cx="21110017" cy="815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400">
                <a:latin typeface="+mn-lt"/>
                <a:ea typeface="+mn-ea"/>
                <a:cs typeface="+mn-cs"/>
                <a:sym typeface="Helvetica Light"/>
              </a:defRPr>
            </a:lvl1pPr>
          </a:lstStyle>
          <a:p>
            <a:pPr/>
            <a:r>
              <a:t>are between atoms that are not covalently linked or linked by more than three bonds</a:t>
            </a:r>
          </a:p>
        </p:txBody>
      </p:sp>
      <p:sp>
        <p:nvSpPr>
          <p:cNvPr id="173" name="TextBox 5"/>
          <p:cNvSpPr txBox="1"/>
          <p:nvPr/>
        </p:nvSpPr>
        <p:spPr>
          <a:xfrm>
            <a:off x="312644" y="4040414"/>
            <a:ext cx="15242614" cy="80257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𝐶</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𝑙</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𝑢</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𝑏</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𝑐</m:t>
                      </m:r>
                    </m:sub>
                  </m:sSub>
                  <m:r>
                    <a:rPr xmlns:a="http://schemas.openxmlformats.org/drawingml/2006/main" sz="6100" i="1">
                      <a:solidFill>
                        <a:srgbClr val="000000"/>
                      </a:solidFill>
                      <a:latin typeface="Cambria Math" panose="02040503050406030204" pitchFamily="18" charset="0"/>
                    </a:rPr>
                    <m:t>=</m:t>
                  </m:r>
                  <m:nary>
                    <m:naryPr>
                      <m:ctrlPr>
                        <a:rPr xmlns:a="http://schemas.openxmlformats.org/drawingml/2006/main" sz="6100" i="1">
                          <a:solidFill>
                            <a:srgbClr val="000000"/>
                          </a:solidFill>
                          <a:latin typeface="Cambria Math" panose="02040503050406030204" pitchFamily="18" charset="0"/>
                        </a:rPr>
                      </m:ctrlPr>
                      <m:chr m:val="∑"/>
                      <m:limLoc m:val="subSup"/>
                      <m:grow m:val="0"/>
                      <m:subHide m:val="off"/>
                      <m:supHide m:val="off"/>
                    </m:naryPr>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up>
                      <m:r>
                        <a:rPr xmlns:a="http://schemas.openxmlformats.org/drawingml/2006/main" sz="6100" i="1">
                          <a:solidFill>
                            <a:srgbClr val="000000"/>
                          </a:solidFill>
                          <a:latin typeface="Cambria Math" panose="02040503050406030204" pitchFamily="18" charset="0"/>
                        </a:rPr>
                        <m:t>𝐴</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𝑠</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𝑤</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h</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&lt;</m:t>
                      </m:r>
                      <m:r>
                        <a:rPr xmlns:a="http://schemas.openxmlformats.org/drawingml/2006/main" sz="6100" i="1">
                          <a:solidFill>
                            <a:srgbClr val="000000"/>
                          </a:solidFill>
                          <a:latin typeface="Cambria Math" panose="02040503050406030204" pitchFamily="18" charset="0"/>
                        </a:rPr>
                        <m:t>𝑗</m:t>
                      </m:r>
                    </m:sup>
                    <m:e>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𝑞</m:t>
                              </m:r>
                            </m:e>
                            <m:sub>
                              <m:r>
                                <a:rPr xmlns:a="http://schemas.openxmlformats.org/drawingml/2006/main" sz="6100" i="1">
                                  <a:solidFill>
                                    <a:srgbClr val="000000"/>
                                  </a:solidFill>
                                  <a:latin typeface="Cambria Math" panose="02040503050406030204" pitchFamily="18" charset="0"/>
                                </a:rPr>
                                <m:t>𝑖</m:t>
                              </m:r>
                            </m:sub>
                          </m:sSub>
                          <m:sSub>
                            <m:e>
                              <m:r>
                                <a:rPr xmlns:a="http://schemas.openxmlformats.org/drawingml/2006/main" sz="6100" i="1">
                                  <a:solidFill>
                                    <a:srgbClr val="000000"/>
                                  </a:solidFill>
                                  <a:latin typeface="Cambria Math" panose="02040503050406030204" pitchFamily="18" charset="0"/>
                                </a:rPr>
                                <m:t>𝑞</m:t>
                              </m:r>
                            </m:e>
                            <m:sub>
                              <m:r>
                                <a:rPr xmlns:a="http://schemas.openxmlformats.org/drawingml/2006/main" sz="6100" i="1">
                                  <a:solidFill>
                                    <a:srgbClr val="000000"/>
                                  </a:solidFill>
                                  <a:latin typeface="Cambria Math" panose="02040503050406030204" pitchFamily="18" charset="0"/>
                                </a:rPr>
                                <m:t>𝑗</m:t>
                              </m:r>
                            </m:sub>
                          </m:sSub>
                        </m:num>
                        <m:den>
                          <m:r>
                            <a:rPr xmlns:a="http://schemas.openxmlformats.org/drawingml/2006/main" sz="6100" i="1">
                              <a:solidFill>
                                <a:srgbClr val="000000"/>
                              </a:solidFill>
                              <a:latin typeface="Cambria Math" panose="02040503050406030204" pitchFamily="18" charset="0"/>
                            </a:rPr>
                            <m:t>𝜖</m:t>
                          </m:r>
                          <m:sSub>
                            <m:e>
                              <m:r>
                                <a:rPr xmlns:a="http://schemas.openxmlformats.org/drawingml/2006/main" sz="6100" i="1">
                                  <a:solidFill>
                                    <a:srgbClr val="000000"/>
                                  </a:solidFill>
                                  <a:latin typeface="Cambria Math" panose="02040503050406030204" pitchFamily="18" charset="0"/>
                                </a:rPr>
                                <m:t>𝑅</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den>
                      </m:f>
                    </m:e>
                  </m:nary>
                </m:oMath>
              </m:oMathPara>
            </a14:m>
            <a:endParaRPr sz="2000">
              <a:latin typeface="Comic Sans MS"/>
              <a:ea typeface="Comic Sans MS"/>
              <a:cs typeface="Comic Sans MS"/>
              <a:sym typeface="Comic Sans MS"/>
            </a:endParaRPr>
          </a:p>
          <a:p>
            <a:pPr algn="l">
              <a:defRPr sz="5000">
                <a:latin typeface="+mn-lt"/>
                <a:ea typeface="+mn-ea"/>
                <a:cs typeface="+mn-cs"/>
                <a:sym typeface="Helvetica Light"/>
              </a:defRPr>
            </a:pPr>
            <a:endParaRPr sz="2000">
              <a:latin typeface="Comic Sans MS"/>
              <a:ea typeface="Comic Sans MS"/>
              <a:cs typeface="Comic Sans MS"/>
              <a:sym typeface="Comic Sans MS"/>
            </a:endParaR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𝐿</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𝑎</m:t>
                      </m:r>
                      <m:r>
                        <a:rPr xmlns:a="http://schemas.openxmlformats.org/drawingml/2006/main" sz="6100" i="1">
                          <a:solidFill>
                            <a:srgbClr val="000000"/>
                          </a:solidFill>
                          <a:latin typeface="Cambria Math" panose="02040503050406030204" pitchFamily="18" charset="0"/>
                        </a:rPr>
                        <m:t>𝑟</m:t>
                      </m:r>
                      <m:r>
                        <a:rPr xmlns:a="http://schemas.openxmlformats.org/drawingml/2006/main" sz="6100" i="1">
                          <a:solidFill>
                            <a:srgbClr val="000000"/>
                          </a:solidFill>
                          <a:latin typeface="Cambria Math" panose="02040503050406030204" pitchFamily="18" charset="0"/>
                        </a:rPr>
                        <m:t>𝑑</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𝐽</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𝑠</m:t>
                      </m:r>
                    </m:sub>
                  </m:sSub>
                  <m:r>
                    <a:rPr xmlns:a="http://schemas.openxmlformats.org/drawingml/2006/main" sz="6100" i="1">
                      <a:solidFill>
                        <a:srgbClr val="000000"/>
                      </a:solidFill>
                      <a:latin typeface="Cambria Math" panose="02040503050406030204" pitchFamily="18" charset="0"/>
                    </a:rPr>
                    <m:t>=</m:t>
                  </m:r>
                  <m:nary>
                    <m:naryPr>
                      <m:ctrlPr>
                        <a:rPr xmlns:a="http://schemas.openxmlformats.org/drawingml/2006/main" sz="6100" i="1">
                          <a:solidFill>
                            <a:srgbClr val="000000"/>
                          </a:solidFill>
                          <a:latin typeface="Cambria Math" panose="02040503050406030204" pitchFamily="18" charset="0"/>
                        </a:rPr>
                      </m:ctrlPr>
                      <m:chr m:val="∑"/>
                      <m:limLoc m:val="subSup"/>
                      <m:grow m:val="0"/>
                      <m:subHide m:val="off"/>
                      <m:supHide m:val="off"/>
                    </m:naryPr>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up>
                      <m:r>
                        <a:rPr xmlns:a="http://schemas.openxmlformats.org/drawingml/2006/main" sz="6100" i="1">
                          <a:solidFill>
                            <a:srgbClr val="000000"/>
                          </a:solidFill>
                          <a:latin typeface="Cambria Math" panose="02040503050406030204" pitchFamily="18" charset="0"/>
                        </a:rPr>
                        <m:t>𝐴</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𝑠</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𝑤</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h</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&lt;</m:t>
                      </m:r>
                      <m:r>
                        <a:rPr xmlns:a="http://schemas.openxmlformats.org/drawingml/2006/main" sz="6100" i="1">
                          <a:solidFill>
                            <a:srgbClr val="000000"/>
                          </a:solidFill>
                          <a:latin typeface="Cambria Math" panose="02040503050406030204" pitchFamily="18" charset="0"/>
                        </a:rPr>
                        <m:t>𝑗</m:t>
                      </m:r>
                    </m:sup>
                    <m:e>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𝐴</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num>
                        <m:den>
                          <m:sSup>
                            <m:e>
                              <m:sSub>
                                <m:e>
                                  <m:r>
                                    <a:rPr xmlns:a="http://schemas.openxmlformats.org/drawingml/2006/main" sz="6100" i="1">
                                      <a:solidFill>
                                        <a:srgbClr val="000000"/>
                                      </a:solidFill>
                                      <a:latin typeface="Cambria Math" panose="02040503050406030204" pitchFamily="18" charset="0"/>
                                    </a:rPr>
                                    <m:t>𝑅</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e>
                            <m:sup>
                              <m:r>
                                <a:rPr xmlns:a="http://schemas.openxmlformats.org/drawingml/2006/main" sz="6100" i="1">
                                  <a:solidFill>
                                    <a:srgbClr val="000000"/>
                                  </a:solidFill>
                                  <a:latin typeface="Cambria Math" panose="02040503050406030204" pitchFamily="18" charset="0"/>
                                </a:rPr>
                                <m:t>12</m:t>
                              </m:r>
                            </m:sup>
                          </m:sSup>
                        </m:den>
                      </m:f>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𝐵</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num>
                        <m:den>
                          <m:sSup>
                            <m:e>
                              <m:sSub>
                                <m:e>
                                  <m:r>
                                    <a:rPr xmlns:a="http://schemas.openxmlformats.org/drawingml/2006/main" sz="6100" i="1">
                                      <a:solidFill>
                                        <a:srgbClr val="000000"/>
                                      </a:solidFill>
                                      <a:latin typeface="Cambria Math" panose="02040503050406030204" pitchFamily="18" charset="0"/>
                                    </a:rPr>
                                    <m:t>𝑅</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e>
                            <m:sup>
                              <m:r>
                                <a:rPr xmlns:a="http://schemas.openxmlformats.org/drawingml/2006/main" sz="6100" i="1">
                                  <a:solidFill>
                                    <a:srgbClr val="000000"/>
                                  </a:solidFill>
                                  <a:latin typeface="Cambria Math" panose="02040503050406030204" pitchFamily="18" charset="0"/>
                                </a:rPr>
                                <m:t>6</m:t>
                              </m:r>
                            </m:sup>
                          </m:sSup>
                        </m:den>
                      </m:f>
                    </m:e>
                  </m:nary>
                </m:oMath>
              </m:oMathPara>
            </a14:m>
          </a:p>
          <a:p>
            <a:pPr algn="l">
              <a:defRPr sz="5000">
                <a:latin typeface="+mn-lt"/>
                <a:ea typeface="+mn-ea"/>
                <a:cs typeface="+mn-cs"/>
                <a:sym typeface="Helvetica Light"/>
              </a:defRPr>
            </a:pPr>
            <a:r>
              <a:t>based on </a:t>
            </a:r>
            <a14:m>
              <m:oMath>
                <m:r>
                  <a:rPr xmlns:a="http://schemas.openxmlformats.org/drawingml/2006/main" sz="6100" i="1">
                    <a:solidFill>
                      <a:srgbClr val="000000"/>
                    </a:solidFill>
                    <a:latin typeface="Cambria Math" panose="02040503050406030204" pitchFamily="18" charset="0"/>
                  </a:rPr>
                  <m:t>4</m:t>
                </m:r>
                <m:r>
                  <a:rPr xmlns:a="http://schemas.openxmlformats.org/drawingml/2006/main" sz="6100" i="1">
                    <a:solidFill>
                      <a:srgbClr val="000000"/>
                    </a:solidFill>
                    <a:latin typeface="Cambria Math" panose="02040503050406030204" pitchFamily="18" charset="0"/>
                  </a:rPr>
                  <m:t>ϵ</m:t>
                </m:r>
                <m:d>
                  <m:dPr>
                    <m:ctrlPr>
                      <a:rPr xmlns:a="http://schemas.openxmlformats.org/drawingml/2006/main" sz="6100" i="1">
                        <a:solidFill>
                          <a:srgbClr val="000000"/>
                        </a:solidFill>
                        <a:latin typeface="Cambria Math" panose="02040503050406030204" pitchFamily="18" charset="0"/>
                      </a:rPr>
                    </m:ctrlPr>
                    <m:begChr m:val="["/>
                    <m:endChr m:val="]"/>
                  </m:dPr>
                  <m:e>
                    <m:sSup>
                      <m:e>
                        <m:d>
                          <m:dPr>
                            <m:ctrlPr>
                              <a:rPr xmlns:a="http://schemas.openxmlformats.org/drawingml/2006/main" sz="6100" i="1">
                                <a:solidFill>
                                  <a:srgbClr val="000000"/>
                                </a:solidFill>
                                <a:latin typeface="Cambria Math" panose="02040503050406030204" pitchFamily="18" charset="0"/>
                              </a:rPr>
                            </m:ctrlPr>
                          </m:dPr>
                          <m:e>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σ</m:t>
                                </m:r>
                              </m:num>
                              <m:den>
                                <m:r>
                                  <a:rPr xmlns:a="http://schemas.openxmlformats.org/drawingml/2006/main" sz="6100" i="1">
                                    <a:solidFill>
                                      <a:srgbClr val="000000"/>
                                    </a:solidFill>
                                    <a:latin typeface="Cambria Math" panose="02040503050406030204" pitchFamily="18" charset="0"/>
                                  </a:rPr>
                                  <m:t>r</m:t>
                                </m:r>
                              </m:den>
                            </m:f>
                          </m:e>
                        </m:d>
                      </m:e>
                      <m:sup>
                        <m:r>
                          <a:rPr xmlns:a="http://schemas.openxmlformats.org/drawingml/2006/main" sz="6100" i="1">
                            <a:solidFill>
                              <a:srgbClr val="000000"/>
                            </a:solidFill>
                            <a:latin typeface="Cambria Math" panose="02040503050406030204" pitchFamily="18" charset="0"/>
                          </a:rPr>
                          <m:t>12</m:t>
                        </m:r>
                      </m:sup>
                    </m:sSup>
                    <m:r>
                      <a:rPr xmlns:a="http://schemas.openxmlformats.org/drawingml/2006/main" sz="6100" i="1">
                        <a:solidFill>
                          <a:srgbClr val="000000"/>
                        </a:solidFill>
                        <a:latin typeface="Cambria Math" panose="02040503050406030204" pitchFamily="18" charset="0"/>
                      </a:rPr>
                      <m:t>-</m:t>
                    </m:r>
                    <m:sSup>
                      <m:e>
                        <m:d>
                          <m:dPr>
                            <m:ctrlPr>
                              <a:rPr xmlns:a="http://schemas.openxmlformats.org/drawingml/2006/main" sz="6100" i="1">
                                <a:solidFill>
                                  <a:srgbClr val="000000"/>
                                </a:solidFill>
                                <a:latin typeface="Cambria Math" panose="02040503050406030204" pitchFamily="18" charset="0"/>
                              </a:rPr>
                            </m:ctrlPr>
                          </m:dPr>
                          <m:e>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σ</m:t>
                                </m:r>
                              </m:num>
                              <m:den>
                                <m:r>
                                  <a:rPr xmlns:a="http://schemas.openxmlformats.org/drawingml/2006/main" sz="6100" i="1">
                                    <a:solidFill>
                                      <a:srgbClr val="000000"/>
                                    </a:solidFill>
                                    <a:latin typeface="Cambria Math" panose="02040503050406030204" pitchFamily="18" charset="0"/>
                                  </a:rPr>
                                  <m:t>r</m:t>
                                </m:r>
                              </m:den>
                            </m:f>
                          </m:e>
                        </m:d>
                      </m:e>
                      <m:sup>
                        <m:r>
                          <a:rPr xmlns:a="http://schemas.openxmlformats.org/drawingml/2006/main" sz="6100" i="1">
                            <a:solidFill>
                              <a:srgbClr val="000000"/>
                            </a:solidFill>
                            <a:latin typeface="Cambria Math" panose="02040503050406030204" pitchFamily="18" charset="0"/>
                          </a:rPr>
                          <m:t>6</m:t>
                        </m:r>
                      </m:sup>
                    </m:sSup>
                  </m:e>
                </m:d>
              </m:oMath>
            </a14:m>
          </a:p>
          <a:p>
            <a:pPr algn="l">
              <a:defRPr sz="5000">
                <a:latin typeface="+mn-lt"/>
                <a:ea typeface="+mn-ea"/>
                <a:cs typeface="+mn-cs"/>
                <a:sym typeface="Helvetica Light"/>
              </a:defRPr>
            </a:pPr>
            <a:endParaRPr sz="2000">
              <a:latin typeface="Comic Sans MS"/>
              <a:ea typeface="Comic Sans MS"/>
              <a:cs typeface="Comic Sans MS"/>
              <a:sym typeface="Comic Sans MS"/>
            </a:endParaRPr>
          </a:p>
          <a:p>
            <a:pPr algn="l">
              <a:defRPr sz="5000">
                <a:latin typeface="+mn-lt"/>
                <a:ea typeface="+mn-ea"/>
                <a:cs typeface="+mn-cs"/>
                <a:sym typeface="Helvetica Light"/>
              </a:defRPr>
            </a:pPr>
            <a14:m>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𝑁</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𝐵</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𝑑</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𝑑</m:t>
                    </m:r>
                  </m:sub>
                </m:sSub>
                <m:r>
                  <a:rPr xmlns:a="http://schemas.openxmlformats.org/drawingml/2006/main" sz="6100" i="1">
                    <a:solidFill>
                      <a:srgbClr val="000000"/>
                    </a:solidFill>
                    <a:latin typeface="Cambria Math" panose="02040503050406030204" pitchFamily="18" charset="0"/>
                  </a:rPr>
                  <m:t>=</m:t>
                </m:r>
              </m:oMath>
            </a14:m>
            <a:r>
              <a:t> </a:t>
            </a:r>
            <a14:m>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𝐶</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𝑙</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𝑢</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𝑏</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𝑐</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𝐿</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𝑎</m:t>
                    </m:r>
                    <m:r>
                      <a:rPr xmlns:a="http://schemas.openxmlformats.org/drawingml/2006/main" sz="6100" i="1">
                        <a:solidFill>
                          <a:srgbClr val="000000"/>
                        </a:solidFill>
                        <a:latin typeface="Cambria Math" panose="02040503050406030204" pitchFamily="18" charset="0"/>
                      </a:rPr>
                      <m:t>𝑟</m:t>
                    </m:r>
                    <m:r>
                      <a:rPr xmlns:a="http://schemas.openxmlformats.org/drawingml/2006/main" sz="6100" i="1">
                        <a:solidFill>
                          <a:srgbClr val="000000"/>
                        </a:solidFill>
                        <a:latin typeface="Cambria Math" panose="02040503050406030204" pitchFamily="18" charset="0"/>
                      </a:rPr>
                      <m:t>𝑑</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𝐽</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𝑠</m:t>
                    </m:r>
                  </m:sub>
                </m:sSub>
              </m:oMath>
            </a14:m>
          </a:p>
        </p:txBody>
      </p:sp>
      <p:pic>
        <p:nvPicPr>
          <p:cNvPr id="174" name="Image" descr="Image"/>
          <p:cNvPicPr>
            <a:picLocks noChangeAspect="1"/>
          </p:cNvPicPr>
          <p:nvPr/>
        </p:nvPicPr>
        <p:blipFill>
          <a:blip r:embed="rId2">
            <a:extLst/>
          </a:blip>
          <a:stretch>
            <a:fillRect/>
          </a:stretch>
        </p:blipFill>
        <p:spPr>
          <a:xfrm>
            <a:off x="15240000" y="3812579"/>
            <a:ext cx="8889862" cy="8889862"/>
          </a:xfrm>
          <a:prstGeom prst="rect">
            <a:avLst/>
          </a:prstGeom>
          <a:ln w="12700">
            <a:miter lim="400000"/>
          </a:ln>
        </p:spPr>
      </p:pic>
      <p:sp>
        <p:nvSpPr>
          <p:cNvPr id="175" name="https://gpantel.github.io/computational-method/LJsimulation/"/>
          <p:cNvSpPr txBox="1"/>
          <p:nvPr/>
        </p:nvSpPr>
        <p:spPr>
          <a:xfrm>
            <a:off x="17201064" y="13086754"/>
            <a:ext cx="4967733"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https://gpantel.github.io/computational-method/LJsimulation/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Where do parameters come from?"/>
          <p:cNvSpPr txBox="1"/>
          <p:nvPr>
            <p:ph type="title"/>
          </p:nvPr>
        </p:nvSpPr>
        <p:spPr>
          <a:prstGeom prst="rect">
            <a:avLst/>
          </a:prstGeom>
        </p:spPr>
        <p:txBody>
          <a:bodyPr/>
          <a:lstStyle>
            <a:lvl1pPr defTabSz="813315">
              <a:defRPr sz="11088"/>
            </a:lvl1pPr>
          </a:lstStyle>
          <a:p>
            <a:pPr/>
            <a:r>
              <a:t>Where do parameters come from?</a:t>
            </a:r>
          </a:p>
        </p:txBody>
      </p:sp>
      <p:sp>
        <p:nvSpPr>
          <p:cNvPr id="178" name="QM + experiment…"/>
          <p:cNvSpPr txBox="1"/>
          <p:nvPr>
            <p:ph type="body" idx="1"/>
          </p:nvPr>
        </p:nvSpPr>
        <p:spPr>
          <a:prstGeom prst="rect">
            <a:avLst/>
          </a:prstGeom>
        </p:spPr>
        <p:txBody>
          <a:bodyPr/>
          <a:lstStyle/>
          <a:p>
            <a:pPr marL="598840" indent="-598840" defTabSz="796885">
              <a:defRPr sz="4850"/>
            </a:pPr>
            <a:r>
              <a:t>QM + experiment</a:t>
            </a:r>
          </a:p>
          <a:p>
            <a:pPr marL="598840" indent="-598840" defTabSz="796885">
              <a:defRPr sz="4850"/>
            </a:pPr>
            <a:r>
              <a:t>AMBER (as discussed in Tian 2020)</a:t>
            </a:r>
          </a:p>
          <a:p>
            <a:pPr lvl="1" marL="1030005" indent="-598840" defTabSz="796885">
              <a:defRPr sz="4850"/>
            </a:pPr>
            <a:r>
              <a:t>“we also included in ff14SB a small empirical adjustment to ff99SB (using TIP3P water) to improve agreement with NMR data for short alanine peptides”</a:t>
            </a:r>
          </a:p>
          <a:p>
            <a:pPr lvl="1" marL="1030005" indent="-598840" defTabSz="796885">
              <a:defRPr sz="4850"/>
            </a:pPr>
            <a:r>
              <a:t>Quantum chemistry data in implicit solvent (opposed to gas)</a:t>
            </a:r>
          </a:p>
          <a:p>
            <a:pPr marL="598840" indent="-598840" defTabSz="796885">
              <a:defRPr sz="4850"/>
            </a:pPr>
            <a:r>
              <a:t>OpenFF 2.0.0 (</a:t>
            </a:r>
            <a:r>
              <a:rPr u="sng">
                <a:hlinkClick r:id="rId2" invalidUrl="" action="" tgtFrame="" tooltip="" history="1" highlightClick="0" endSnd="0"/>
              </a:rPr>
              <a:t>https://openforcefield.org/force-fields/force-fields/</a:t>
            </a:r>
            <a:r>
              <a:t>)</a:t>
            </a:r>
          </a:p>
          <a:p>
            <a:pPr lvl="1" marL="1030005" indent="-598840" defTabSz="796885">
              <a:defRPr sz="4850"/>
            </a:pPr>
            <a:r>
              <a:t>A select set of the vdW parameters were trained against a set of experimental </a:t>
            </a:r>
            <a:r>
              <a:rPr u="sng"/>
              <a:t>mass density</a:t>
            </a:r>
            <a:r>
              <a:t> and </a:t>
            </a:r>
            <a:r>
              <a:rPr u="sng"/>
              <a:t>enthalpy of mixing</a:t>
            </a:r>
            <a:r>
              <a:t> measurements sourced from the NIST ThermoML archive.</a:t>
            </a:r>
          </a:p>
          <a:p>
            <a:pPr lvl="1" marL="1030005" indent="-598840" defTabSz="796885">
              <a:defRPr sz="4850"/>
            </a:pPr>
            <a:r>
              <a:t>A select set of the bond length, bond force constant, equilibrium angle, angle force constant and torsion barrier height parameters were trained against a set of </a:t>
            </a:r>
            <a:r>
              <a:rPr u="sng"/>
              <a:t>QC computed optimized geometries and torsion profiles</a:t>
            </a:r>
            <a:r>
              <a:t>, whereby the output force field of the first step was used as the starting point.</a:t>
            </a:r>
          </a:p>
        </p:txBody>
      </p:sp>
      <p:sp>
        <p:nvSpPr>
          <p:cNvPr id="17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8">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78">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7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78">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7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Molecular Mechanics versus Quantum Mechanics"/>
          <p:cNvSpPr txBox="1"/>
          <p:nvPr>
            <p:ph type="title"/>
          </p:nvPr>
        </p:nvSpPr>
        <p:spPr>
          <a:prstGeom prst="rect">
            <a:avLst/>
          </a:prstGeom>
        </p:spPr>
        <p:txBody>
          <a:bodyPr/>
          <a:lstStyle/>
          <a:p>
            <a:pPr/>
            <a:r>
              <a:t>Molecular Mechanics versus Quantum Mechanics</a:t>
            </a:r>
          </a:p>
        </p:txBody>
      </p:sp>
      <p:sp>
        <p:nvSpPr>
          <p:cNvPr id="18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